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72F923E0-89BC-4A88-83B3-7818341C0D84}" type="datetimeFigureOut">
              <a:rPr lang="en-US" smtClean="0"/>
              <a:t>12/12/2018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DE44398-EC7D-469B-9650-18F09E21E14D}" type="slidenum">
              <a:rPr lang="en-US" smtClean="0"/>
              <a:t>‹#›</a:t>
            </a:fld>
            <a:endParaRPr lang="en-US"/>
          </a:p>
        </p:txBody>
      </p:sp>
    </p:spTree>
    <p:extLst>
      <p:ext uri="{BB962C8B-B14F-4D97-AF65-F5344CB8AC3E}">
        <p14:creationId xmlns:p14="http://schemas.microsoft.com/office/powerpoint/2010/main" val="1891355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B2A84EB-243E-4F68-95C7-63A04FBA3701}" type="datetimeFigureOut">
              <a:rPr lang="en-US" smtClean="0"/>
              <a:t>12/12/2018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62EC710-84B0-4FAD-8A16-04DD4E3B5863}" type="slidenum">
              <a:rPr lang="en-US" smtClean="0"/>
              <a:t>‹#›</a:t>
            </a:fld>
            <a:endParaRPr lang="en-US"/>
          </a:p>
        </p:txBody>
      </p:sp>
    </p:spTree>
    <p:extLst>
      <p:ext uri="{BB962C8B-B14F-4D97-AF65-F5344CB8AC3E}">
        <p14:creationId xmlns:p14="http://schemas.microsoft.com/office/powerpoint/2010/main" val="416199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EC710-84B0-4FAD-8A16-04DD4E3B5863}" type="slidenum">
              <a:rPr lang="en-US" smtClean="0"/>
              <a:t>1</a:t>
            </a:fld>
            <a:endParaRPr lang="en-US"/>
          </a:p>
        </p:txBody>
      </p:sp>
    </p:spTree>
    <p:extLst>
      <p:ext uri="{BB962C8B-B14F-4D97-AF65-F5344CB8AC3E}">
        <p14:creationId xmlns:p14="http://schemas.microsoft.com/office/powerpoint/2010/main" val="397725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EC710-84B0-4FAD-8A16-04DD4E3B5863}" type="slidenum">
              <a:rPr lang="en-US" smtClean="0"/>
              <a:t>2</a:t>
            </a:fld>
            <a:endParaRPr lang="en-US"/>
          </a:p>
        </p:txBody>
      </p:sp>
    </p:spTree>
    <p:extLst>
      <p:ext uri="{BB962C8B-B14F-4D97-AF65-F5344CB8AC3E}">
        <p14:creationId xmlns:p14="http://schemas.microsoft.com/office/powerpoint/2010/main" val="13258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EC710-84B0-4FAD-8A16-04DD4E3B5863}" type="slidenum">
              <a:rPr lang="en-US" smtClean="0"/>
              <a:t>3</a:t>
            </a:fld>
            <a:endParaRPr lang="en-US"/>
          </a:p>
        </p:txBody>
      </p:sp>
    </p:spTree>
    <p:extLst>
      <p:ext uri="{BB962C8B-B14F-4D97-AF65-F5344CB8AC3E}">
        <p14:creationId xmlns:p14="http://schemas.microsoft.com/office/powerpoint/2010/main" val="147615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2EC710-84B0-4FAD-8A16-04DD4E3B5863}" type="slidenum">
              <a:rPr lang="en-US" smtClean="0"/>
              <a:t>4</a:t>
            </a:fld>
            <a:endParaRPr lang="en-US"/>
          </a:p>
        </p:txBody>
      </p:sp>
    </p:spTree>
    <p:extLst>
      <p:ext uri="{BB962C8B-B14F-4D97-AF65-F5344CB8AC3E}">
        <p14:creationId xmlns:p14="http://schemas.microsoft.com/office/powerpoint/2010/main" val="163712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12/12/2018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12/12/2018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rb.ca.gov/msprog/cap/capfund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thomasbrinkerhoff@co.imperial.ca.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307571"/>
            <a:ext cx="8676222" cy="2953790"/>
          </a:xfrm>
        </p:spPr>
        <p:txBody>
          <a:bodyPr/>
          <a:lstStyle/>
          <a:p>
            <a:r>
              <a:rPr lang="en-US" dirty="0" smtClean="0"/>
              <a:t>Incentive funding:</a:t>
            </a:r>
            <a:br>
              <a:rPr lang="en-US" dirty="0" smtClean="0"/>
            </a:br>
            <a:r>
              <a:rPr lang="en-US" dirty="0" err="1" smtClean="0"/>
              <a:t>aB</a:t>
            </a:r>
            <a:r>
              <a:rPr lang="en-US" dirty="0" smtClean="0"/>
              <a:t> 617 Community air protection funds</a:t>
            </a:r>
            <a:endParaRPr lang="en-US" dirty="0"/>
          </a:p>
        </p:txBody>
      </p:sp>
      <p:sp>
        <p:nvSpPr>
          <p:cNvPr id="3" name="Subtitle 2"/>
          <p:cNvSpPr>
            <a:spLocks noGrp="1"/>
          </p:cNvSpPr>
          <p:nvPr>
            <p:ph type="subTitle" idx="1"/>
          </p:nvPr>
        </p:nvSpPr>
        <p:spPr>
          <a:xfrm>
            <a:off x="1751012" y="3886199"/>
            <a:ext cx="8676222" cy="2522914"/>
          </a:xfrm>
        </p:spPr>
        <p:txBody>
          <a:bodyPr>
            <a:normAutofit lnSpcReduction="10000"/>
          </a:bodyPr>
          <a:lstStyle/>
          <a:p>
            <a:r>
              <a:rPr lang="en-US" dirty="0" smtClean="0"/>
              <a:t>Presented to The </a:t>
            </a:r>
          </a:p>
          <a:p>
            <a:r>
              <a:rPr lang="en-US" dirty="0" smtClean="0"/>
              <a:t>AB 617 Community Steering Committee </a:t>
            </a:r>
          </a:p>
          <a:p>
            <a:r>
              <a:rPr lang="en-US" dirty="0" smtClean="0"/>
              <a:t>for Calexico-Heber-El Centro Corridor</a:t>
            </a:r>
          </a:p>
          <a:p>
            <a:endParaRPr lang="en-US" dirty="0"/>
          </a:p>
          <a:p>
            <a:r>
              <a:rPr lang="en-US" dirty="0" smtClean="0"/>
              <a:t>Imperial County Air Pollution Control District</a:t>
            </a:r>
          </a:p>
          <a:p>
            <a:r>
              <a:rPr lang="en-US" dirty="0" smtClean="0"/>
              <a:t>December 17, 2018</a:t>
            </a:r>
            <a:endParaRPr lang="en-US" dirty="0"/>
          </a:p>
        </p:txBody>
      </p:sp>
    </p:spTree>
    <p:extLst>
      <p:ext uri="{BB962C8B-B14F-4D97-AF65-F5344CB8AC3E}">
        <p14:creationId xmlns:p14="http://schemas.microsoft.com/office/powerpoint/2010/main" val="336512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0341"/>
            <a:ext cx="9905998" cy="1905000"/>
          </a:xfrm>
        </p:spPr>
        <p:txBody>
          <a:bodyPr>
            <a:normAutofit/>
          </a:bodyPr>
          <a:lstStyle/>
          <a:p>
            <a:pPr algn="ctr"/>
            <a:r>
              <a:rPr lang="en-US" sz="3600" b="1" dirty="0" smtClean="0"/>
              <a:t>Incentive Funding: AB 617 cap </a:t>
            </a:r>
            <a:r>
              <a:rPr lang="en-US" sz="3600" b="1" dirty="0" err="1" smtClean="0"/>
              <a:t>fUNDS</a:t>
            </a:r>
            <a:endParaRPr lang="en-US" sz="3600" b="1" dirty="0"/>
          </a:p>
        </p:txBody>
      </p:sp>
      <p:sp>
        <p:nvSpPr>
          <p:cNvPr id="3" name="Content Placeholder 2"/>
          <p:cNvSpPr>
            <a:spLocks noGrp="1"/>
          </p:cNvSpPr>
          <p:nvPr>
            <p:ph idx="1"/>
          </p:nvPr>
        </p:nvSpPr>
        <p:spPr>
          <a:xfrm>
            <a:off x="1141413" y="2215341"/>
            <a:ext cx="9905998" cy="4023362"/>
          </a:xfrm>
        </p:spPr>
        <p:txBody>
          <a:bodyPr>
            <a:normAutofit/>
          </a:bodyPr>
          <a:lstStyle/>
          <a:p>
            <a:r>
              <a:rPr lang="en-US" dirty="0" smtClean="0"/>
              <a:t>ICAPCD agreed to receive grant award of $500,000 through the Community Air Protection grant funds, authorized through Ab 134 for Fiscal Year 2017-2018.</a:t>
            </a:r>
          </a:p>
          <a:p>
            <a:r>
              <a:rPr lang="en-US" dirty="0" smtClean="0"/>
              <a:t>Funds provided through Carl Moyer Memorial Air Quality Standards Attainment Program (Moyer) to reduce emissions in communities most heavily burdened by air pollution, in support of AB 617.  </a:t>
            </a:r>
          </a:p>
          <a:p>
            <a:r>
              <a:rPr lang="en-US" dirty="0" smtClean="0"/>
              <a:t>ICAPCD to prioritize zero emission vehicles or infrastructure, and consider zero-emission school buses and associated infrastructure with school districts. </a:t>
            </a:r>
          </a:p>
          <a:p>
            <a:r>
              <a:rPr lang="en-US" dirty="0" smtClean="0"/>
              <a:t>Eligible School Bus Zero-Emission </a:t>
            </a:r>
            <a:r>
              <a:rPr lang="en-US" dirty="0"/>
              <a:t>R</a:t>
            </a:r>
            <a:r>
              <a:rPr lang="en-US" dirty="0" smtClean="0"/>
              <a:t>eplacement Projects have a State Funding Cap of $400,000, and cover up to 100% of the eligible cost of Project Infrastructure for  “Public School Buses – Battery Charging and Alternative Fueling.” </a:t>
            </a:r>
            <a:endParaRPr lang="en-US" dirty="0"/>
          </a:p>
        </p:txBody>
      </p:sp>
    </p:spTree>
    <p:extLst>
      <p:ext uri="{BB962C8B-B14F-4D97-AF65-F5344CB8AC3E}">
        <p14:creationId xmlns:p14="http://schemas.microsoft.com/office/powerpoint/2010/main" val="228889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3840"/>
            <a:ext cx="6955183" cy="911629"/>
          </a:xfrm>
        </p:spPr>
        <p:txBody>
          <a:bodyPr/>
          <a:lstStyle/>
          <a:p>
            <a:r>
              <a:rPr lang="en-US" b="1" dirty="0" smtClean="0"/>
              <a:t>     AB 617 CAP FUNDS</a:t>
            </a:r>
            <a:endParaRPr lang="en-US" b="1" dirty="0"/>
          </a:p>
        </p:txBody>
      </p:sp>
      <p:sp>
        <p:nvSpPr>
          <p:cNvPr id="3" name="Content Placeholder 2"/>
          <p:cNvSpPr>
            <a:spLocks noGrp="1"/>
          </p:cNvSpPr>
          <p:nvPr>
            <p:ph idx="1"/>
          </p:nvPr>
        </p:nvSpPr>
        <p:spPr>
          <a:xfrm>
            <a:off x="1141413" y="2892830"/>
            <a:ext cx="9905998" cy="4081550"/>
          </a:xfrm>
        </p:spPr>
        <p:txBody>
          <a:bodyPr>
            <a:normAutofit fontScale="92500" lnSpcReduction="10000"/>
          </a:bodyPr>
          <a:lstStyle/>
          <a:p>
            <a:r>
              <a:rPr lang="en-US" dirty="0" smtClean="0"/>
              <a:t>ICAPCD had an open Request for Proposal (RFP) for this grant opportunity, which ran from November 21, 2018 through December 6, 2018, for proposals that reduce mobile source emissions.</a:t>
            </a:r>
          </a:p>
          <a:p>
            <a:r>
              <a:rPr lang="en-US" dirty="0" smtClean="0"/>
              <a:t>An application was submitted by Calexico Unified School District (CUSD) during the RFP period for a proposed School Bus Electrification Program.</a:t>
            </a:r>
          </a:p>
          <a:p>
            <a:r>
              <a:rPr lang="en-US" dirty="0" smtClean="0"/>
              <a:t>Proposal consists of the replacement of One (1) 1996 diesel-fueled wheelchair school bus for CUSD with One (1) Blue Bird electric school bus, as well as the installation of the associated infrastructure (electrical bus charging pedestal stations) in shop area of CUSD Maintenance &amp; Operations Department. </a:t>
            </a:r>
          </a:p>
          <a:p>
            <a:r>
              <a:rPr lang="en-US" dirty="0" smtClean="0"/>
              <a:t>Proposal would satisfy the State Directive that funds prioritize emission reductions of vehicles which operate in identified AB 617 communities.  In this case, the proposed project would occur in the AB 617 Community Corridor of Calexico-Heber-El Centro.</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42" y="149630"/>
            <a:ext cx="4538749" cy="2563084"/>
          </a:xfrm>
          <a:prstGeom prst="rect">
            <a:avLst/>
          </a:prstGeom>
        </p:spPr>
      </p:pic>
    </p:spTree>
    <p:extLst>
      <p:ext uri="{BB962C8B-B14F-4D97-AF65-F5344CB8AC3E}">
        <p14:creationId xmlns:p14="http://schemas.microsoft.com/office/powerpoint/2010/main" val="379177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AB 617 CAP Funds – Resources </a:t>
            </a:r>
            <a:endParaRPr lang="en-US" b="1" dirty="0"/>
          </a:p>
        </p:txBody>
      </p:sp>
      <p:sp>
        <p:nvSpPr>
          <p:cNvPr id="3" name="Content Placeholder 2"/>
          <p:cNvSpPr>
            <a:spLocks noGrp="1"/>
          </p:cNvSpPr>
          <p:nvPr>
            <p:ph idx="1"/>
          </p:nvPr>
        </p:nvSpPr>
        <p:spPr>
          <a:xfrm>
            <a:off x="1141413" y="2118359"/>
            <a:ext cx="9905998" cy="3124201"/>
          </a:xfrm>
        </p:spPr>
        <p:txBody>
          <a:bodyPr/>
          <a:lstStyle/>
          <a:p>
            <a:r>
              <a:rPr lang="en-US" dirty="0" smtClean="0"/>
              <a:t>For more information, please go to ARB’s Webpage on CAP Incentives: </a:t>
            </a:r>
            <a:r>
              <a:rPr lang="en-US" dirty="0">
                <a:hlinkClick r:id="rId3"/>
              </a:rPr>
              <a:t>https://</a:t>
            </a:r>
            <a:r>
              <a:rPr lang="en-US" dirty="0" smtClean="0">
                <a:hlinkClick r:id="rId3"/>
              </a:rPr>
              <a:t>www.arb.ca.gov/msprog/cap/capfunds.htm</a:t>
            </a:r>
            <a:endParaRPr lang="en-US" dirty="0" smtClean="0"/>
          </a:p>
          <a:p>
            <a:pPr marL="0" indent="0">
              <a:buNone/>
            </a:pPr>
            <a:endParaRPr lang="en-US" dirty="0" smtClean="0"/>
          </a:p>
          <a:p>
            <a:r>
              <a:rPr lang="en-US" dirty="0" smtClean="0"/>
              <a:t>ICAPCD Staff Contact: Thomas Brinkerhoff – (442) 265-1800; </a:t>
            </a:r>
            <a:r>
              <a:rPr lang="en-US" dirty="0" smtClean="0">
                <a:hlinkClick r:id="rId4"/>
              </a:rPr>
              <a:t>thomasbrinkerhoff@co.imperial.ca.us</a:t>
            </a:r>
            <a:r>
              <a:rPr lang="en-US" dirty="0" smtClean="0"/>
              <a:t>.  </a:t>
            </a:r>
            <a:endParaRPr lang="en-US" dirty="0"/>
          </a:p>
        </p:txBody>
      </p:sp>
    </p:spTree>
    <p:extLst>
      <p:ext uri="{BB962C8B-B14F-4D97-AF65-F5344CB8AC3E}">
        <p14:creationId xmlns:p14="http://schemas.microsoft.com/office/powerpoint/2010/main" val="2397529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297</TotalTime>
  <Words>350</Words>
  <Application>Microsoft Office PowerPoint</Application>
  <PresentationFormat>Widescreen</PresentationFormat>
  <Paragraphs>25</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Century Gothic</vt:lpstr>
      <vt:lpstr>Mesh</vt:lpstr>
      <vt:lpstr>Incentive funding: aB 617 Community air protection funds</vt:lpstr>
      <vt:lpstr>Incentive Funding: AB 617 cap fUNDS</vt:lpstr>
      <vt:lpstr>     AB 617 CAP FUNDS</vt:lpstr>
      <vt:lpstr>AB 617 CAP Funds –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 moyer program: aB 617 Community air protection funds</dc:title>
  <dc:creator>Thomas Brinkerhoff</dc:creator>
  <cp:lastModifiedBy>Thomas Brinkerhoff</cp:lastModifiedBy>
  <cp:revision>15</cp:revision>
  <dcterms:created xsi:type="dcterms:W3CDTF">2018-12-11T21:05:09Z</dcterms:created>
  <dcterms:modified xsi:type="dcterms:W3CDTF">2018-12-13T00:54:51Z</dcterms:modified>
</cp:coreProperties>
</file>