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61" r:id="rId1"/>
  </p:sldMasterIdLst>
  <p:notesMasterIdLst>
    <p:notesMasterId r:id="rId14"/>
  </p:notesMasterIdLst>
  <p:sldIdLst>
    <p:sldId id="256" r:id="rId2"/>
    <p:sldId id="282" r:id="rId3"/>
    <p:sldId id="294" r:id="rId4"/>
    <p:sldId id="283" r:id="rId5"/>
    <p:sldId id="284" r:id="rId6"/>
    <p:sldId id="285" r:id="rId7"/>
    <p:sldId id="286" r:id="rId8"/>
    <p:sldId id="287" r:id="rId9"/>
    <p:sldId id="291" r:id="rId10"/>
    <p:sldId id="288" r:id="rId11"/>
    <p:sldId id="292" r:id="rId12"/>
    <p:sldId id="293"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0" d="100"/>
          <a:sy n="120" d="100"/>
        </p:scale>
        <p:origin x="132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27C386-38E7-46D2-A261-DCB32EDCF69B}" type="datetimeFigureOut">
              <a:rPr lang="en-US" smtClean="0"/>
              <a:t>04/30/2019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C2ED83-8BF9-40B6-9B4A-F487F1F86441}" type="slidenum">
              <a:rPr lang="en-US" smtClean="0"/>
              <a:t>‹#›</a:t>
            </a:fld>
            <a:endParaRPr lang="en-US"/>
          </a:p>
        </p:txBody>
      </p:sp>
    </p:spTree>
    <p:extLst>
      <p:ext uri="{BB962C8B-B14F-4D97-AF65-F5344CB8AC3E}">
        <p14:creationId xmlns:p14="http://schemas.microsoft.com/office/powerpoint/2010/main" val="3284176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46404" y="758952"/>
            <a:ext cx="7063740" cy="4041648"/>
          </a:xfrm>
        </p:spPr>
        <p:txBody>
          <a:bodyPr anchor="b">
            <a:normAutofit/>
          </a:bodyPr>
          <a:lstStyle>
            <a:lvl1pPr algn="l">
              <a:lnSpc>
                <a:spcPct val="85000"/>
              </a:lnSpc>
              <a:defRPr sz="66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46404" y="4800600"/>
            <a:ext cx="7063740" cy="1691640"/>
          </a:xfrm>
        </p:spPr>
        <p:txBody>
          <a:bodyPr>
            <a:normAutofit/>
          </a:bodyPr>
          <a:lstStyle>
            <a:lvl1pPr marL="0" indent="0" algn="l">
              <a:buNone/>
              <a:defRPr sz="2000" baseline="0">
                <a:solidFill>
                  <a:schemeClr val="tx1">
                    <a:lumMod val="8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Rectangle 6"/>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lvl1pPr>
              <a:defRPr>
                <a:solidFill>
                  <a:schemeClr val="bg2">
                    <a:lumMod val="20000"/>
                    <a:lumOff val="80000"/>
                  </a:schemeClr>
                </a:solidFill>
              </a:defRPr>
            </a:lvl1pPr>
          </a:lstStyle>
          <a:p>
            <a:fld id="{1E700B27-DE4C-4B9E-BB11-B9027034A00F}" type="datetimeFigureOut">
              <a:rPr lang="en-US" smtClean="0"/>
              <a:pPr/>
              <a:t>04/30/2019</a:t>
            </a:fld>
            <a:endParaRPr lang="en-US" dirty="0"/>
          </a:p>
        </p:txBody>
      </p:sp>
      <p:sp>
        <p:nvSpPr>
          <p:cNvPr id="9" name="Footer Placeholder 8"/>
          <p:cNvSpPr>
            <a:spLocks noGrp="1"/>
          </p:cNvSpPr>
          <p:nvPr>
            <p:ph type="ftr" sz="quarter" idx="11"/>
          </p:nvPr>
        </p:nvSpPr>
        <p:spPr/>
        <p:txBody>
          <a:bodyPr/>
          <a:lstStyle>
            <a:lvl1pPr>
              <a:defRPr>
                <a:solidFill>
                  <a:schemeClr val="bg2">
                    <a:lumMod val="20000"/>
                    <a:lumOff val="80000"/>
                  </a:schemeClr>
                </a:solidFill>
              </a:defRPr>
            </a:lvl1pPr>
          </a:lstStyle>
          <a:p>
            <a:r>
              <a:rPr lang="en-US" smtClean="0"/>
              <a:t>
              </a:t>
            </a:r>
            <a:endParaRPr lang="en-US" dirty="0"/>
          </a:p>
        </p:txBody>
      </p:sp>
      <p:sp>
        <p:nvSpPr>
          <p:cNvPr id="10" name="Slide Number Placeholder 9"/>
          <p:cNvSpPr>
            <a:spLocks noGrp="1"/>
          </p:cNvSpPr>
          <p:nvPr>
            <p:ph type="sldNum" sz="quarter" idx="12"/>
          </p:nvPr>
        </p:nvSpPr>
        <p:spPr/>
        <p:txBody>
          <a:bodyPr/>
          <a:lstStyle>
            <a:lvl1pPr>
              <a:defRPr>
                <a:solidFill>
                  <a:schemeClr val="bg2">
                    <a:lumMod val="60000"/>
                    <a:lumOff val="40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323892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smtClean="0"/>
              <a:t>04/30/2019</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02755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6525" y="381000"/>
            <a:ext cx="1857375"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1500" y="381000"/>
            <a:ext cx="5800725" cy="589756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smtClean="0"/>
              <a:t>04/30/2019</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5285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smtClean="0"/>
              <a:t>04/30/2019</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212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6404" y="758952"/>
            <a:ext cx="7063740" cy="4041648"/>
          </a:xfrm>
        </p:spPr>
        <p:txBody>
          <a:bodyPr anchor="b">
            <a:normAutofit/>
          </a:bodyPr>
          <a:lstStyle>
            <a:lvl1pPr>
              <a:lnSpc>
                <a:spcPct val="85000"/>
              </a:lnSpc>
              <a:defRPr sz="6600" b="0"/>
            </a:lvl1pPr>
          </a:lstStyle>
          <a:p>
            <a:r>
              <a:rPr lang="en-US" smtClean="0"/>
              <a:t>Click to edit Master title style</a:t>
            </a:r>
            <a:endParaRPr lang="en-US" dirty="0"/>
          </a:p>
        </p:txBody>
      </p:sp>
      <p:sp>
        <p:nvSpPr>
          <p:cNvPr id="3" name="Text Placeholder 2"/>
          <p:cNvSpPr>
            <a:spLocks noGrp="1"/>
          </p:cNvSpPr>
          <p:nvPr>
            <p:ph type="body" idx="1"/>
          </p:nvPr>
        </p:nvSpPr>
        <p:spPr>
          <a:xfrm>
            <a:off x="946404" y="4800600"/>
            <a:ext cx="7063740" cy="1691640"/>
          </a:xfrm>
        </p:spPr>
        <p:txBody>
          <a:bodyPr anchor="t">
            <a:normAutofit/>
          </a:bodyPr>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AAA073D-A903-47F8-8D16-77642FB0DF1F}" type="datetimeFigureOut">
              <a:rPr lang="en-US" smtClean="0"/>
              <a:t>04/30/2019</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81838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46404"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94860"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smtClean="0"/>
              <a:t>04/30/2019</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9603715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46404" y="1717185"/>
            <a:ext cx="3360420" cy="731520"/>
          </a:xfrm>
        </p:spPr>
        <p:txBody>
          <a:bodyPr anchor="b">
            <a:normAutofit/>
          </a:bodyPr>
          <a:lstStyle>
            <a:lvl1pPr marL="0" indent="0">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946404"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4599432" y="1717185"/>
            <a:ext cx="3364992" cy="731520"/>
          </a:xfrm>
        </p:spPr>
        <p:txBody>
          <a:bodyPr anchor="b">
            <a:normAutofit/>
          </a:bodyPr>
          <a:lstStyle>
            <a:lvl1pPr marL="0" indent="0">
              <a:buFontTx/>
              <a:buNone/>
              <a:defRPr lang="en-US" sz="1800" b="0" kern="1200" spc="10" baseline="0" dirty="0">
                <a:solidFill>
                  <a:schemeClr val="tx2"/>
                </a:solidFill>
                <a:latin typeface="+mn-lt"/>
                <a:ea typeface="+mn-ea"/>
                <a:cs typeface="+mn-cs"/>
              </a:defRPr>
            </a:lvl1pPr>
          </a:lstStyle>
          <a:p>
            <a:pPr marL="0" lvl="0" indent="0" algn="l" defTabSz="914400" rtl="0" eaLnBrk="1" latinLnBrk="0" hangingPunct="1">
              <a:lnSpc>
                <a:spcPct val="95000"/>
              </a:lnSpc>
              <a:spcBef>
                <a:spcPts val="0"/>
              </a:spcBef>
              <a:spcAft>
                <a:spcPts val="200"/>
              </a:spcAft>
              <a:buClr>
                <a:schemeClr val="accent1"/>
              </a:buClr>
              <a:buSzPct val="80000"/>
              <a:buNone/>
            </a:pPr>
            <a:r>
              <a:rPr lang="en-US" smtClean="0"/>
              <a:t>Edit Master text styles</a:t>
            </a:r>
          </a:p>
        </p:txBody>
      </p:sp>
      <p:sp>
        <p:nvSpPr>
          <p:cNvPr id="6" name="Content Placeholder 5"/>
          <p:cNvSpPr>
            <a:spLocks noGrp="1"/>
          </p:cNvSpPr>
          <p:nvPr>
            <p:ph sz="quarter" idx="4"/>
          </p:nvPr>
        </p:nvSpPr>
        <p:spPr>
          <a:xfrm>
            <a:off x="4594860"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E0D914D-B099-4142-A885-11F276715148}" type="datetimeFigureOut">
              <a:rPr lang="en-US" smtClean="0"/>
              <a:t>04/30/2019</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513570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smtClean="0"/>
              <a:t>04/30/2019</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76260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smtClean="0"/>
              <a:t>04/30/2019</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52243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400300" cy="1600197"/>
          </a:xfrm>
        </p:spPr>
        <p:txBody>
          <a:bodyPr anchor="b">
            <a:normAutofit/>
          </a:bodyPr>
          <a:lstStyle>
            <a:lvl1pPr>
              <a:defRPr sz="2800" b="0" baseline="0"/>
            </a:lvl1pPr>
          </a:lstStyle>
          <a:p>
            <a:r>
              <a:rPr lang="en-US" smtClean="0"/>
              <a:t>Click to edit Master title style</a:t>
            </a:r>
            <a:endParaRPr lang="en-US" dirty="0"/>
          </a:p>
        </p:txBody>
      </p:sp>
      <p:sp>
        <p:nvSpPr>
          <p:cNvPr id="3" name="Content Placeholder 2"/>
          <p:cNvSpPr>
            <a:spLocks noGrp="1"/>
          </p:cNvSpPr>
          <p:nvPr>
            <p:ph idx="1"/>
          </p:nvPr>
        </p:nvSpPr>
        <p:spPr>
          <a:xfrm>
            <a:off x="3378200" y="685800"/>
            <a:ext cx="4559300" cy="5486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936" y="2099735"/>
            <a:ext cx="24003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E665CEB-0076-4E37-B880-BCEA9784DE0A}" type="datetimeFigureOut">
              <a:rPr lang="en-US" smtClean="0"/>
              <a:t>04/30/2019</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570123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846963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5257800"/>
            <a:ext cx="748665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846963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6108590"/>
            <a:ext cx="748665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6149E5E-3896-4118-99A7-7B85668F1C5E}" type="datetimeFigureOut">
              <a:rPr lang="en-US" smtClean="0"/>
              <a:t>04/30/2019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65668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18195" y="0"/>
            <a:ext cx="73152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46404" y="365760"/>
            <a:ext cx="726948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46404" y="1828801"/>
            <a:ext cx="6446520" cy="435133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7831456" y="1044178"/>
            <a:ext cx="1904999" cy="273844"/>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7E0D914D-B099-4142-A885-11F276715148}" type="datetimeFigureOut">
              <a:rPr lang="en-US" smtClean="0"/>
              <a:t>04/30/2019</a:t>
            </a:fld>
            <a:endParaRPr lang="en-US" dirty="0"/>
          </a:p>
        </p:txBody>
      </p:sp>
      <p:sp>
        <p:nvSpPr>
          <p:cNvPr id="5" name="Footer Placeholder 4"/>
          <p:cNvSpPr>
            <a:spLocks noGrp="1"/>
          </p:cNvSpPr>
          <p:nvPr>
            <p:ph type="ftr" sz="quarter" idx="3"/>
          </p:nvPr>
        </p:nvSpPr>
        <p:spPr>
          <a:xfrm rot="16200000">
            <a:off x="6993255" y="4092178"/>
            <a:ext cx="3581400" cy="273844"/>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r>
              <a:rPr lang="en-US" smtClean="0"/>
              <a:t>
              </a:t>
            </a:r>
            <a:endParaRPr lang="en-US" dirty="0"/>
          </a:p>
        </p:txBody>
      </p:sp>
      <p:sp>
        <p:nvSpPr>
          <p:cNvPr id="6" name="Slide Number Placeholder 5"/>
          <p:cNvSpPr>
            <a:spLocks noGrp="1"/>
          </p:cNvSpPr>
          <p:nvPr>
            <p:ph type="sldNum" sz="quarter" idx="4"/>
          </p:nvPr>
        </p:nvSpPr>
        <p:spPr>
          <a:xfrm>
            <a:off x="8441055" y="6172201"/>
            <a:ext cx="685800" cy="593725"/>
          </a:xfrm>
          <a:prstGeom prst="rect">
            <a:avLst/>
          </a:prstGeom>
        </p:spPr>
        <p:txBody>
          <a:bodyPr vert="horz" lIns="27432" tIns="45720" rIns="27432" bIns="45720" rtlCol="0" anchor="ctr">
            <a:normAutofit/>
          </a:bodyPr>
          <a:lstStyle>
            <a:lvl1pPr algn="ctr">
              <a:defRPr sz="3200">
                <a:solidFill>
                  <a:schemeClr val="tx2">
                    <a:lumMod val="60000"/>
                    <a:lumOff val="40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8277102"/>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hf sldNum="0" hdr="0" ftr="0" dt="0"/>
  <p:txStyles>
    <p:title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o.imperial.ca.us/ag/" TargetMode="External"/><Relationship Id="rId2" Type="http://schemas.openxmlformats.org/officeDocument/2006/relationships/hyperlink" Target="mailto:agcom@co.imperial.ca.us" TargetMode="Externa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8892" y="2130951"/>
            <a:ext cx="7738814" cy="2035532"/>
          </a:xfrm>
        </p:spPr>
        <p:txBody>
          <a:bodyPr>
            <a:normAutofit fontScale="90000"/>
          </a:bodyPr>
          <a:lstStyle/>
          <a:p>
            <a:r>
              <a:rPr lang="en-US" dirty="0" smtClean="0">
                <a:latin typeface="Century Gothic" panose="020B0502020202020204" pitchFamily="34" charset="0"/>
              </a:rPr>
              <a:t>Pesticide Use Enforcement</a:t>
            </a:r>
            <a:r>
              <a:rPr lang="en-US" dirty="0">
                <a:latin typeface="Century Gothic" panose="020B0502020202020204" pitchFamily="34" charset="0"/>
              </a:rPr>
              <a:t/>
            </a:r>
            <a:br>
              <a:rPr lang="en-US" dirty="0">
                <a:latin typeface="Century Gothic" panose="020B0502020202020204" pitchFamily="34" charset="0"/>
              </a:rPr>
            </a:br>
            <a:endParaRPr lang="en-US" dirty="0">
              <a:latin typeface="Century Gothic" panose="020B0502020202020204" pitchFamily="34" charset="0"/>
            </a:endParaRPr>
          </a:p>
        </p:txBody>
      </p:sp>
      <p:sp>
        <p:nvSpPr>
          <p:cNvPr id="3" name="Subtitle 2"/>
          <p:cNvSpPr>
            <a:spLocks noGrp="1"/>
          </p:cNvSpPr>
          <p:nvPr>
            <p:ph type="subTitle" idx="1"/>
          </p:nvPr>
        </p:nvSpPr>
        <p:spPr/>
        <p:txBody>
          <a:bodyPr/>
          <a:lstStyle/>
          <a:p>
            <a:r>
              <a:rPr lang="en-US" dirty="0" smtClean="0"/>
              <a:t>Rachel Garewal</a:t>
            </a:r>
          </a:p>
          <a:p>
            <a:r>
              <a:rPr lang="en-US" dirty="0" smtClean="0"/>
              <a:t>Deputy Agricultural Commissioner</a:t>
            </a:r>
            <a:endParaRPr lang="en-US" dirty="0"/>
          </a:p>
        </p:txBody>
      </p:sp>
    </p:spTree>
    <p:extLst>
      <p:ext uri="{BB962C8B-B14F-4D97-AF65-F5344CB8AC3E}">
        <p14:creationId xmlns:p14="http://schemas.microsoft.com/office/powerpoint/2010/main" val="41303356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Effects</a:t>
            </a:r>
            <a:endParaRPr lang="en-US" dirty="0"/>
          </a:p>
        </p:txBody>
      </p:sp>
      <p:sp>
        <p:nvSpPr>
          <p:cNvPr id="3" name="Content Placeholder 2"/>
          <p:cNvSpPr>
            <a:spLocks noGrp="1"/>
          </p:cNvSpPr>
          <p:nvPr>
            <p:ph idx="1"/>
          </p:nvPr>
        </p:nvSpPr>
        <p:spPr>
          <a:xfrm>
            <a:off x="850790" y="1828801"/>
            <a:ext cx="6542134" cy="4351337"/>
          </a:xfrm>
        </p:spPr>
        <p:txBody>
          <a:bodyPr>
            <a:normAutofit/>
          </a:bodyPr>
          <a:lstStyle/>
          <a:p>
            <a:r>
              <a:rPr lang="en-US" dirty="0"/>
              <a:t>Pesticide Illness </a:t>
            </a:r>
            <a:r>
              <a:rPr lang="en-US" dirty="0" smtClean="0"/>
              <a:t>Reports referred by:</a:t>
            </a:r>
          </a:p>
          <a:p>
            <a:pPr lvl="1"/>
            <a:r>
              <a:rPr lang="en-US" dirty="0" smtClean="0"/>
              <a:t>County Health Department</a:t>
            </a:r>
          </a:p>
          <a:p>
            <a:pPr lvl="1"/>
            <a:r>
              <a:rPr lang="en-US" dirty="0" smtClean="0"/>
              <a:t>CA </a:t>
            </a:r>
            <a:r>
              <a:rPr lang="en-US" dirty="0"/>
              <a:t>Poison Control</a:t>
            </a:r>
          </a:p>
          <a:p>
            <a:pPr lvl="1"/>
            <a:r>
              <a:rPr lang="en-US" dirty="0"/>
              <a:t>Doctor’s First </a:t>
            </a:r>
            <a:r>
              <a:rPr lang="en-US" dirty="0" smtClean="0"/>
              <a:t>Report</a:t>
            </a:r>
            <a:endParaRPr lang="en-US" dirty="0"/>
          </a:p>
          <a:p>
            <a:r>
              <a:rPr lang="en-US" dirty="0"/>
              <a:t>Vast majority of these cases involve sanitizers and/or incidents in the home</a:t>
            </a:r>
          </a:p>
          <a:p>
            <a:pPr lvl="1"/>
            <a:r>
              <a:rPr lang="en-US" dirty="0"/>
              <a:t>Lock up pesticide and chemical storage out of the reach of children</a:t>
            </a:r>
          </a:p>
          <a:p>
            <a:pPr lvl="1"/>
            <a:r>
              <a:rPr lang="en-US" dirty="0"/>
              <a:t>Never mix household cleansers</a:t>
            </a:r>
          </a:p>
          <a:p>
            <a:pPr lvl="1"/>
            <a:r>
              <a:rPr lang="en-US" dirty="0"/>
              <a:t>Follow label instructions </a:t>
            </a:r>
          </a:p>
          <a:p>
            <a:pPr lvl="1"/>
            <a:r>
              <a:rPr lang="en-US" dirty="0"/>
              <a:t>Never store chemicals in food/water </a:t>
            </a:r>
            <a:r>
              <a:rPr lang="en-US" dirty="0" smtClean="0"/>
              <a:t>containers</a:t>
            </a:r>
          </a:p>
          <a:p>
            <a:r>
              <a:rPr lang="en-US" dirty="0" smtClean="0"/>
              <a:t>2018:  22 human exposure investigations. 55% </a:t>
            </a:r>
            <a:r>
              <a:rPr lang="en-US" dirty="0" smtClean="0"/>
              <a:t>were these types of cases, mostly sanitizers.</a:t>
            </a:r>
            <a:endParaRPr lang="en-US" dirty="0"/>
          </a:p>
        </p:txBody>
      </p:sp>
      <p:pic>
        <p:nvPicPr>
          <p:cNvPr id="4" name="Picture 3"/>
          <p:cNvPicPr>
            <a:picLocks noChangeAspect="1"/>
          </p:cNvPicPr>
          <p:nvPr/>
        </p:nvPicPr>
        <p:blipFill>
          <a:blip r:embed="rId2"/>
          <a:stretch>
            <a:fillRect/>
          </a:stretch>
        </p:blipFill>
        <p:spPr>
          <a:xfrm>
            <a:off x="5204146" y="463804"/>
            <a:ext cx="3103133" cy="2292295"/>
          </a:xfrm>
          <a:prstGeom prst="rect">
            <a:avLst/>
          </a:prstGeom>
        </p:spPr>
      </p:pic>
    </p:spTree>
    <p:extLst>
      <p:ext uri="{BB962C8B-B14F-4D97-AF65-F5344CB8AC3E}">
        <p14:creationId xmlns:p14="http://schemas.microsoft.com/office/powerpoint/2010/main" val="1232594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Enforcement Response</a:t>
            </a:r>
            <a:endParaRPr lang="en-US" dirty="0"/>
          </a:p>
        </p:txBody>
      </p:sp>
      <p:sp>
        <p:nvSpPr>
          <p:cNvPr id="3" name="Content Placeholder 2"/>
          <p:cNvSpPr>
            <a:spLocks noGrp="1"/>
          </p:cNvSpPr>
          <p:nvPr>
            <p:ph idx="1"/>
          </p:nvPr>
        </p:nvSpPr>
        <p:spPr>
          <a:xfrm>
            <a:off x="946403" y="1828801"/>
            <a:ext cx="6792745" cy="4351337"/>
          </a:xfrm>
        </p:spPr>
        <p:txBody>
          <a:bodyPr/>
          <a:lstStyle/>
          <a:p>
            <a:r>
              <a:rPr lang="en-US" dirty="0" smtClean="0"/>
              <a:t>CAC is required to “dispose” of each violation found following state guidelines. Our disposition is monitored by DPR to ensure compliance.</a:t>
            </a:r>
          </a:p>
          <a:p>
            <a:r>
              <a:rPr lang="en-US" dirty="0" smtClean="0"/>
              <a:t>Generally, entities receive a warning on their first offense. If the violation is </a:t>
            </a:r>
            <a:r>
              <a:rPr lang="en-US" dirty="0" smtClean="0"/>
              <a:t>severe, </a:t>
            </a:r>
            <a:r>
              <a:rPr lang="en-US" dirty="0" smtClean="0"/>
              <a:t>we will issue a citation on the first offense.</a:t>
            </a:r>
          </a:p>
          <a:p>
            <a:r>
              <a:rPr lang="en-US" dirty="0" smtClean="0"/>
              <a:t>After an entity has had a warning on a moderate violation, CAC is required to issues citations for subsequent violations (excluding minor </a:t>
            </a:r>
            <a:r>
              <a:rPr lang="en-US" dirty="0" smtClean="0"/>
              <a:t>violations).</a:t>
            </a:r>
            <a:endParaRPr lang="en-US" dirty="0" smtClean="0"/>
          </a:p>
          <a:p>
            <a:r>
              <a:rPr lang="en-US" dirty="0" smtClean="0"/>
              <a:t>2018:  30 citations issued (1 in progress), totaling $34,050  </a:t>
            </a:r>
            <a:endParaRPr lang="en-US" dirty="0"/>
          </a:p>
        </p:txBody>
      </p:sp>
    </p:spTree>
    <p:extLst>
      <p:ext uri="{BB962C8B-B14F-4D97-AF65-F5344CB8AC3E}">
        <p14:creationId xmlns:p14="http://schemas.microsoft.com/office/powerpoint/2010/main" val="3151091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pPr marL="0" indent="0">
              <a:buNone/>
            </a:pPr>
            <a:endParaRPr lang="de-DE" dirty="0" smtClean="0"/>
          </a:p>
          <a:p>
            <a:pPr marL="0" indent="0">
              <a:buNone/>
            </a:pPr>
            <a:endParaRPr lang="de-DE" dirty="0" smtClean="0"/>
          </a:p>
          <a:p>
            <a:pPr marL="0" indent="0">
              <a:buNone/>
            </a:pPr>
            <a:r>
              <a:rPr lang="de-DE" b="1" dirty="0" smtClean="0"/>
              <a:t>Rachel </a:t>
            </a:r>
            <a:r>
              <a:rPr lang="de-DE" b="1" dirty="0"/>
              <a:t>Garewal</a:t>
            </a:r>
          </a:p>
          <a:p>
            <a:pPr marL="0" indent="0">
              <a:buNone/>
            </a:pPr>
            <a:r>
              <a:rPr lang="de-DE" dirty="0"/>
              <a:t>(442) 265-1500</a:t>
            </a:r>
          </a:p>
          <a:p>
            <a:pPr marL="0" indent="0">
              <a:buNone/>
            </a:pPr>
            <a:r>
              <a:rPr lang="de-DE" dirty="0" smtClean="0">
                <a:hlinkClick r:id="rId2"/>
              </a:rPr>
              <a:t>agcom@co.imperial.ca.us</a:t>
            </a:r>
            <a:r>
              <a:rPr lang="de-DE" dirty="0" smtClean="0"/>
              <a:t> </a:t>
            </a:r>
            <a:endParaRPr lang="de-DE" dirty="0"/>
          </a:p>
          <a:p>
            <a:pPr marL="0" indent="0">
              <a:buNone/>
            </a:pPr>
            <a:r>
              <a:rPr lang="de-DE" dirty="0">
                <a:hlinkClick r:id="rId3"/>
              </a:rPr>
              <a:t>https://www.co.imperial.ca.us/ag</a:t>
            </a:r>
            <a:r>
              <a:rPr lang="de-DE" dirty="0" smtClean="0">
                <a:hlinkClick r:id="rId3"/>
              </a:rPr>
              <a:t>/</a:t>
            </a:r>
            <a:r>
              <a:rPr lang="de-DE" dirty="0" smtClean="0"/>
              <a:t> </a:t>
            </a:r>
            <a:endParaRPr lang="de-DE" dirty="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9505" y="1733386"/>
            <a:ext cx="2887575" cy="38501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73950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 &amp; Purpose</a:t>
            </a:r>
            <a:endParaRPr lang="en-US" dirty="0"/>
          </a:p>
        </p:txBody>
      </p:sp>
      <p:sp>
        <p:nvSpPr>
          <p:cNvPr id="3" name="Content Placeholder 2"/>
          <p:cNvSpPr>
            <a:spLocks noGrp="1"/>
          </p:cNvSpPr>
          <p:nvPr>
            <p:ph idx="1"/>
          </p:nvPr>
        </p:nvSpPr>
        <p:spPr/>
        <p:txBody>
          <a:bodyPr/>
          <a:lstStyle/>
          <a:p>
            <a:r>
              <a:rPr lang="en-US" dirty="0"/>
              <a:t>“To </a:t>
            </a:r>
            <a:r>
              <a:rPr lang="en-US" b="1" dirty="0"/>
              <a:t>promote and protect our agricultural industry </a:t>
            </a:r>
            <a:r>
              <a:rPr lang="en-US" dirty="0"/>
              <a:t>by providing clear direction and appropriate regulatory oversight </a:t>
            </a:r>
            <a:r>
              <a:rPr lang="en-US" b="1" dirty="0"/>
              <a:t>while protecting our citizens and the environment</a:t>
            </a:r>
            <a:r>
              <a:rPr lang="en-US" dirty="0"/>
              <a:t> ...”</a:t>
            </a:r>
          </a:p>
          <a:p>
            <a:endParaRPr lang="en-US" dirty="0"/>
          </a:p>
          <a:p>
            <a:r>
              <a:rPr lang="en-US" dirty="0"/>
              <a:t>While pesticides are widely known to </a:t>
            </a:r>
            <a:r>
              <a:rPr lang="en-US" dirty="0" smtClean="0"/>
              <a:t>cause various types of harm, </a:t>
            </a:r>
            <a:r>
              <a:rPr lang="en-US" dirty="0"/>
              <a:t>they are also an important tool in producing an agricultural commodity.</a:t>
            </a:r>
          </a:p>
          <a:p>
            <a:r>
              <a:rPr lang="en-US" dirty="0" smtClean="0"/>
              <a:t>No local commercial </a:t>
            </a:r>
            <a:r>
              <a:rPr lang="en-US" dirty="0"/>
              <a:t>farms </a:t>
            </a:r>
            <a:r>
              <a:rPr lang="en-US" dirty="0" smtClean="0"/>
              <a:t>are currently producing </a:t>
            </a:r>
            <a:r>
              <a:rPr lang="en-US" dirty="0" smtClean="0"/>
              <a:t>marketable products </a:t>
            </a:r>
            <a:r>
              <a:rPr lang="en-US" dirty="0" smtClean="0"/>
              <a:t>without pesticide </a:t>
            </a:r>
            <a:r>
              <a:rPr lang="en-US" dirty="0"/>
              <a:t>use. </a:t>
            </a:r>
          </a:p>
          <a:p>
            <a:r>
              <a:rPr lang="en-US" dirty="0"/>
              <a:t>Even Organic fields are </a:t>
            </a:r>
            <a:r>
              <a:rPr lang="en-US" dirty="0" smtClean="0"/>
              <a:t>using </a:t>
            </a:r>
            <a:r>
              <a:rPr lang="en-US" dirty="0"/>
              <a:t>pesticides.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495222" y="4277304"/>
            <a:ext cx="2731272" cy="2048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8263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Jurisdiction and Authority</a:t>
            </a:r>
            <a:endParaRPr lang="en-US" dirty="0"/>
          </a:p>
        </p:txBody>
      </p:sp>
      <p:sp>
        <p:nvSpPr>
          <p:cNvPr id="3" name="Content Placeholder 2"/>
          <p:cNvSpPr>
            <a:spLocks noGrp="1"/>
          </p:cNvSpPr>
          <p:nvPr>
            <p:ph idx="1"/>
          </p:nvPr>
        </p:nvSpPr>
        <p:spPr/>
        <p:txBody>
          <a:bodyPr>
            <a:normAutofit/>
          </a:bodyPr>
          <a:lstStyle/>
          <a:p>
            <a:r>
              <a:rPr lang="en-US" dirty="0"/>
              <a:t>Federal Insecticide, Fungicide, and Rodenticide Act establishes US EPA authority to regulate pesticides. US EPA maintains authority over pesticide labeling</a:t>
            </a:r>
          </a:p>
          <a:p>
            <a:r>
              <a:rPr lang="en-US" dirty="0"/>
              <a:t>State (DPR) Authority </a:t>
            </a:r>
          </a:p>
          <a:p>
            <a:pPr lvl="1"/>
            <a:r>
              <a:rPr lang="en-US" dirty="0"/>
              <a:t>Overall statewide enforcement – uniformity, training, coordination, etc.</a:t>
            </a:r>
          </a:p>
          <a:p>
            <a:pPr lvl="1"/>
            <a:r>
              <a:rPr lang="en-US" dirty="0"/>
              <a:t>Maintains authority to create </a:t>
            </a:r>
            <a:r>
              <a:rPr lang="en-US" dirty="0" smtClean="0"/>
              <a:t>regulation</a:t>
            </a:r>
            <a:endParaRPr lang="en-US" dirty="0"/>
          </a:p>
          <a:p>
            <a:r>
              <a:rPr lang="en-US" dirty="0"/>
              <a:t>County </a:t>
            </a:r>
            <a:r>
              <a:rPr lang="en-US" dirty="0" smtClean="0"/>
              <a:t>(CAC) Authority</a:t>
            </a:r>
            <a:endParaRPr lang="en-US" dirty="0"/>
          </a:p>
          <a:p>
            <a:pPr lvl="1"/>
            <a:r>
              <a:rPr lang="en-US" dirty="0"/>
              <a:t>Local program administration over pesticide use under DPR supervision and direction</a:t>
            </a:r>
          </a:p>
          <a:p>
            <a:pPr lvl="1"/>
            <a:r>
              <a:rPr lang="en-US" dirty="0"/>
              <a:t>Has authority to enforce existing regulations </a:t>
            </a:r>
            <a:r>
              <a:rPr lang="en-US" dirty="0" smtClean="0"/>
              <a:t>within Imperial County pertaining </a:t>
            </a:r>
            <a:r>
              <a:rPr lang="en-US" dirty="0"/>
              <a:t>to pesticide use and levy civil penalties up to $</a:t>
            </a:r>
            <a:r>
              <a:rPr lang="en-US" dirty="0" smtClean="0"/>
              <a:t>5,000 </a:t>
            </a:r>
            <a:r>
              <a:rPr lang="en-US" dirty="0"/>
              <a:t>per violation.</a:t>
            </a:r>
          </a:p>
          <a:p>
            <a:endParaRPr lang="en-US" dirty="0"/>
          </a:p>
        </p:txBody>
      </p:sp>
    </p:spTree>
    <p:extLst>
      <p:ext uri="{BB962C8B-B14F-4D97-AF65-F5344CB8AC3E}">
        <p14:creationId xmlns:p14="http://schemas.microsoft.com/office/powerpoint/2010/main" val="2808631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County PUE Programs</a:t>
            </a:r>
            <a:endParaRPr lang="en-US" dirty="0"/>
          </a:p>
        </p:txBody>
      </p:sp>
      <p:sp>
        <p:nvSpPr>
          <p:cNvPr id="3" name="Content Placeholder 2"/>
          <p:cNvSpPr>
            <a:spLocks noGrp="1"/>
          </p:cNvSpPr>
          <p:nvPr>
            <p:ph idx="1"/>
          </p:nvPr>
        </p:nvSpPr>
        <p:spPr/>
        <p:txBody>
          <a:bodyPr/>
          <a:lstStyle/>
          <a:p>
            <a:r>
              <a:rPr lang="en-US" dirty="0"/>
              <a:t>Permitting – Restricted Materials Permit, Operator ID Number</a:t>
            </a:r>
          </a:p>
          <a:p>
            <a:r>
              <a:rPr lang="en-US" dirty="0"/>
              <a:t>Registration &amp; Private Applicator Certificate Issuance</a:t>
            </a:r>
          </a:p>
          <a:p>
            <a:pPr lvl="1"/>
            <a:r>
              <a:rPr lang="en-US" dirty="0"/>
              <a:t>pilots, businesses, advisors, farm labor contractors, structural, &amp; beekeepers must register annually</a:t>
            </a:r>
          </a:p>
          <a:p>
            <a:r>
              <a:rPr lang="en-US" dirty="0"/>
              <a:t>Compliance Monitoring Inspections</a:t>
            </a:r>
          </a:p>
          <a:p>
            <a:r>
              <a:rPr lang="en-US" dirty="0"/>
              <a:t>Investigate Episodes / Complaints</a:t>
            </a:r>
          </a:p>
          <a:p>
            <a:r>
              <a:rPr lang="en-US" dirty="0"/>
              <a:t>Enforcement Response	</a:t>
            </a:r>
          </a:p>
          <a:p>
            <a:r>
              <a:rPr lang="en-US" dirty="0" smtClean="0"/>
              <a:t>Outreach</a:t>
            </a:r>
            <a:endParaRPr lang="en-US" dirty="0"/>
          </a:p>
        </p:txBody>
      </p:sp>
    </p:spTree>
    <p:extLst>
      <p:ext uri="{BB962C8B-B14F-4D97-AF65-F5344CB8AC3E}">
        <p14:creationId xmlns:p14="http://schemas.microsoft.com/office/powerpoint/2010/main" val="3413262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Restricted Materials Permitting</a:t>
            </a:r>
            <a:endParaRPr lang="en-US" dirty="0"/>
          </a:p>
        </p:txBody>
      </p:sp>
      <p:sp>
        <p:nvSpPr>
          <p:cNvPr id="3" name="Content Placeholder 2"/>
          <p:cNvSpPr>
            <a:spLocks noGrp="1"/>
          </p:cNvSpPr>
          <p:nvPr>
            <p:ph idx="1"/>
          </p:nvPr>
        </p:nvSpPr>
        <p:spPr>
          <a:xfrm>
            <a:off x="946404" y="1828801"/>
            <a:ext cx="7269480" cy="4705003"/>
          </a:xfrm>
        </p:spPr>
        <p:txBody>
          <a:bodyPr>
            <a:normAutofit fontScale="85000" lnSpcReduction="20000"/>
          </a:bodyPr>
          <a:lstStyle/>
          <a:p>
            <a:r>
              <a:rPr lang="en-US" dirty="0"/>
              <a:t>Restricted Materials – Pesticides deemed </a:t>
            </a:r>
            <a:r>
              <a:rPr lang="en-US" dirty="0" smtClean="0"/>
              <a:t>(legally) to </a:t>
            </a:r>
            <a:r>
              <a:rPr lang="en-US" dirty="0"/>
              <a:t>have a higher potential to cause harm (human, environmental, </a:t>
            </a:r>
            <a:r>
              <a:rPr lang="en-US" dirty="0" smtClean="0"/>
              <a:t>crops)</a:t>
            </a:r>
          </a:p>
          <a:p>
            <a:r>
              <a:rPr lang="en-US" dirty="0" smtClean="0"/>
              <a:t>CAC staff review permit application and sites of intended use and environmental impacts at each site. Then provide face to face explanation of county conditions and general pesticide use regulations at the </a:t>
            </a:r>
            <a:r>
              <a:rPr lang="en-US" dirty="0" smtClean="0"/>
              <a:t>time of permit signing</a:t>
            </a:r>
            <a:r>
              <a:rPr lang="en-US" dirty="0" smtClean="0"/>
              <a:t>. </a:t>
            </a:r>
          </a:p>
          <a:p>
            <a:r>
              <a:rPr lang="en-US" dirty="0" smtClean="0"/>
              <a:t>Prior to application, </a:t>
            </a:r>
            <a:r>
              <a:rPr lang="en-US" dirty="0"/>
              <a:t>operator must submit a Notice of Intent, which allows us an opportunity to visit the site and ensure that the surrounding environment has not changed or will not be substantially impacted.</a:t>
            </a:r>
          </a:p>
          <a:p>
            <a:r>
              <a:rPr lang="en-US" dirty="0" smtClean="0"/>
              <a:t>2018:  35,248 total agricultural applications; of thos</a:t>
            </a:r>
            <a:r>
              <a:rPr lang="en-US" dirty="0" smtClean="0"/>
              <a:t>e </a:t>
            </a:r>
            <a:r>
              <a:rPr lang="en-US" dirty="0" smtClean="0"/>
              <a:t>3,442 RMP:</a:t>
            </a:r>
            <a:endParaRPr lang="en-US" dirty="0" smtClean="0"/>
          </a:p>
          <a:p>
            <a:pPr lvl="1"/>
            <a:r>
              <a:rPr lang="en-US" dirty="0" smtClean="0"/>
              <a:t>methomyl </a:t>
            </a:r>
            <a:r>
              <a:rPr lang="en-US" dirty="0"/>
              <a:t>– 1628 </a:t>
            </a:r>
            <a:endParaRPr lang="en-US" dirty="0" smtClean="0"/>
          </a:p>
          <a:p>
            <a:pPr lvl="1"/>
            <a:r>
              <a:rPr lang="en-US" dirty="0"/>
              <a:t>2,4-DB – 668 </a:t>
            </a:r>
          </a:p>
          <a:p>
            <a:pPr lvl="1"/>
            <a:r>
              <a:rPr lang="en-US" dirty="0"/>
              <a:t>2,4-D – 516 </a:t>
            </a:r>
          </a:p>
          <a:p>
            <a:pPr lvl="1"/>
            <a:r>
              <a:rPr lang="en-US" dirty="0"/>
              <a:t>chlorpyrifos – 452 </a:t>
            </a:r>
          </a:p>
          <a:p>
            <a:pPr lvl="1"/>
            <a:r>
              <a:rPr lang="en-US" dirty="0" err="1"/>
              <a:t>diglycolamine</a:t>
            </a:r>
            <a:r>
              <a:rPr lang="en-US" dirty="0"/>
              <a:t> </a:t>
            </a:r>
            <a:r>
              <a:rPr lang="en-US" dirty="0" smtClean="0"/>
              <a:t>salt </a:t>
            </a:r>
            <a:r>
              <a:rPr lang="en-US" dirty="0"/>
              <a:t>(Clarity) </a:t>
            </a:r>
            <a:r>
              <a:rPr lang="en-US" dirty="0" smtClean="0"/>
              <a:t>– 178 </a:t>
            </a:r>
            <a:endParaRPr lang="en-US" dirty="0" smtClean="0"/>
          </a:p>
          <a:p>
            <a:pPr lvl="1"/>
            <a:r>
              <a:rPr lang="en-US" dirty="0" smtClean="0"/>
              <a:t>1,3-D – 100</a:t>
            </a:r>
          </a:p>
          <a:p>
            <a:pPr lvl="1"/>
            <a:r>
              <a:rPr lang="en-US" dirty="0" err="1" smtClean="0"/>
              <a:t>tributyl</a:t>
            </a:r>
            <a:r>
              <a:rPr lang="en-US" dirty="0" smtClean="0"/>
              <a:t> </a:t>
            </a:r>
            <a:r>
              <a:rPr lang="en-US" dirty="0" err="1" smtClean="0"/>
              <a:t>phosphorotrithioate</a:t>
            </a:r>
            <a:r>
              <a:rPr lang="en-US" dirty="0" smtClean="0"/>
              <a:t> (</a:t>
            </a:r>
            <a:r>
              <a:rPr lang="en-US" dirty="0" err="1" smtClean="0"/>
              <a:t>Folex</a:t>
            </a:r>
            <a:r>
              <a:rPr lang="en-US" dirty="0" smtClean="0"/>
              <a:t>) – 58 </a:t>
            </a:r>
          </a:p>
          <a:p>
            <a:pPr lvl="1"/>
            <a:r>
              <a:rPr lang="en-US" dirty="0" err="1" smtClean="0"/>
              <a:t>paraquat</a:t>
            </a:r>
            <a:r>
              <a:rPr lang="en-US" dirty="0" smtClean="0"/>
              <a:t> – 51 </a:t>
            </a:r>
            <a:endParaRPr lang="en-US" dirty="0"/>
          </a:p>
          <a:p>
            <a:pPr lvl="1"/>
            <a:r>
              <a:rPr lang="en-US" dirty="0" err="1"/>
              <a:t>phorate</a:t>
            </a:r>
            <a:r>
              <a:rPr lang="en-US" dirty="0"/>
              <a:t> – </a:t>
            </a:r>
            <a:r>
              <a:rPr lang="en-US" dirty="0" smtClean="0"/>
              <a:t>37</a:t>
            </a:r>
          </a:p>
          <a:p>
            <a:pPr lvl="1"/>
            <a:r>
              <a:rPr lang="en-US" dirty="0" err="1" smtClean="0"/>
              <a:t>carbaryl</a:t>
            </a:r>
            <a:r>
              <a:rPr lang="en-US" dirty="0" smtClean="0"/>
              <a:t> – 18   </a:t>
            </a:r>
            <a:endParaRPr lang="en-US" dirty="0"/>
          </a:p>
          <a:p>
            <a:endParaRPr lang="en-US" dirty="0"/>
          </a:p>
        </p:txBody>
      </p:sp>
    </p:spTree>
    <p:extLst>
      <p:ext uri="{BB962C8B-B14F-4D97-AF65-F5344CB8AC3E}">
        <p14:creationId xmlns:p14="http://schemas.microsoft.com/office/powerpoint/2010/main" val="2184445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Inspections</a:t>
            </a:r>
            <a:endParaRPr lang="en-US" dirty="0"/>
          </a:p>
        </p:txBody>
      </p:sp>
      <p:sp>
        <p:nvSpPr>
          <p:cNvPr id="3" name="Content Placeholder 2"/>
          <p:cNvSpPr>
            <a:spLocks noGrp="1"/>
          </p:cNvSpPr>
          <p:nvPr>
            <p:ph idx="1"/>
          </p:nvPr>
        </p:nvSpPr>
        <p:spPr/>
        <p:txBody>
          <a:bodyPr/>
          <a:lstStyle/>
          <a:p>
            <a:r>
              <a:rPr lang="en-US" dirty="0"/>
              <a:t>Random </a:t>
            </a:r>
            <a:r>
              <a:rPr lang="en-US" dirty="0" smtClean="0"/>
              <a:t>surveillance </a:t>
            </a:r>
            <a:r>
              <a:rPr lang="en-US" dirty="0"/>
              <a:t>for pesticide </a:t>
            </a:r>
            <a:r>
              <a:rPr lang="en-US" dirty="0" smtClean="0"/>
              <a:t>applications</a:t>
            </a:r>
            <a:endParaRPr lang="en-US" dirty="0"/>
          </a:p>
          <a:p>
            <a:r>
              <a:rPr lang="en-US" dirty="0" smtClean="0"/>
              <a:t>Helps </a:t>
            </a:r>
            <a:r>
              <a:rPr lang="en-US" dirty="0"/>
              <a:t>to ensure that applicators are following the rules and prevent </a:t>
            </a:r>
            <a:r>
              <a:rPr lang="en-US" dirty="0" smtClean="0"/>
              <a:t>harm to handlers, the public, etc. </a:t>
            </a:r>
          </a:p>
          <a:p>
            <a:r>
              <a:rPr lang="en-US" dirty="0"/>
              <a:t>2018</a:t>
            </a:r>
            <a:r>
              <a:rPr lang="en-US" dirty="0" smtClean="0"/>
              <a:t>:  290 application </a:t>
            </a:r>
            <a:r>
              <a:rPr lang="en-US" dirty="0"/>
              <a:t>insp., </a:t>
            </a:r>
            <a:r>
              <a:rPr lang="en-US" dirty="0" smtClean="0"/>
              <a:t>20 </a:t>
            </a:r>
            <a:r>
              <a:rPr lang="en-US" dirty="0"/>
              <a:t>violations</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548" y="4567156"/>
            <a:ext cx="3535680" cy="1987917"/>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4088"/>
          <a:stretch/>
        </p:blipFill>
        <p:spPr>
          <a:xfrm>
            <a:off x="4503312" y="4567156"/>
            <a:ext cx="3472069" cy="1976767"/>
          </a:xfrm>
          <a:prstGeom prst="rect">
            <a:avLst/>
          </a:prstGeom>
        </p:spPr>
      </p:pic>
    </p:spTree>
    <p:extLst>
      <p:ext uri="{BB962C8B-B14F-4D97-AF65-F5344CB8AC3E}">
        <p14:creationId xmlns:p14="http://schemas.microsoft.com/office/powerpoint/2010/main" val="3039687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Worker Safety Insp.</a:t>
            </a:r>
            <a:endParaRPr lang="en-US" dirty="0"/>
          </a:p>
        </p:txBody>
      </p:sp>
      <p:sp>
        <p:nvSpPr>
          <p:cNvPr id="3" name="Content Placeholder 2"/>
          <p:cNvSpPr>
            <a:spLocks noGrp="1"/>
          </p:cNvSpPr>
          <p:nvPr>
            <p:ph idx="1"/>
          </p:nvPr>
        </p:nvSpPr>
        <p:spPr/>
        <p:txBody>
          <a:bodyPr/>
          <a:lstStyle/>
          <a:p>
            <a:r>
              <a:rPr lang="en-US" dirty="0"/>
              <a:t>Employers must provide pesticide safety training to field workers. Workers should understand their rights, &amp; know how to determine if a field is safe to enter.</a:t>
            </a:r>
          </a:p>
          <a:p>
            <a:r>
              <a:rPr lang="en-US" dirty="0"/>
              <a:t>Inspectors interview crew, review records, and assess compliance</a:t>
            </a:r>
            <a:r>
              <a:rPr lang="en-US" dirty="0" smtClean="0"/>
              <a:t>.</a:t>
            </a:r>
          </a:p>
          <a:p>
            <a:r>
              <a:rPr lang="en-US" dirty="0"/>
              <a:t>2018</a:t>
            </a:r>
            <a:r>
              <a:rPr lang="en-US" dirty="0" smtClean="0"/>
              <a:t>:  136 field worker safety </a:t>
            </a:r>
            <a:r>
              <a:rPr lang="en-US" dirty="0"/>
              <a:t>insp., </a:t>
            </a:r>
            <a:r>
              <a:rPr lang="en-US" dirty="0" smtClean="0"/>
              <a:t>15 </a:t>
            </a:r>
            <a:r>
              <a:rPr lang="en-US" dirty="0"/>
              <a:t>violations</a:t>
            </a:r>
          </a:p>
          <a:p>
            <a:endParaRPr lang="en-US" dirty="0"/>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 b="21040"/>
          <a:stretch/>
        </p:blipFill>
        <p:spPr>
          <a:xfrm>
            <a:off x="2083242" y="3944968"/>
            <a:ext cx="4617492" cy="2734448"/>
          </a:xfrm>
          <a:prstGeom prst="rect">
            <a:avLst/>
          </a:prstGeom>
        </p:spPr>
      </p:pic>
    </p:spTree>
    <p:extLst>
      <p:ext uri="{BB962C8B-B14F-4D97-AF65-F5344CB8AC3E}">
        <p14:creationId xmlns:p14="http://schemas.microsoft.com/office/powerpoint/2010/main" val="4208153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Headquarters Inspections</a:t>
            </a:r>
            <a:endParaRPr lang="en-US" dirty="0"/>
          </a:p>
        </p:txBody>
      </p:sp>
      <p:sp>
        <p:nvSpPr>
          <p:cNvPr id="3" name="Content Placeholder 2"/>
          <p:cNvSpPr>
            <a:spLocks noGrp="1"/>
          </p:cNvSpPr>
          <p:nvPr>
            <p:ph idx="1"/>
          </p:nvPr>
        </p:nvSpPr>
        <p:spPr>
          <a:xfrm>
            <a:off x="946404" y="1828801"/>
            <a:ext cx="6368796" cy="4351337"/>
          </a:xfrm>
        </p:spPr>
        <p:txBody>
          <a:bodyPr/>
          <a:lstStyle/>
          <a:p>
            <a:r>
              <a:rPr lang="en-US" dirty="0"/>
              <a:t>Scheduled visits – advisors, dealers, businesses, and growers</a:t>
            </a:r>
          </a:p>
          <a:p>
            <a:r>
              <a:rPr lang="en-US" dirty="0"/>
              <a:t>Inspecting for compliance with:</a:t>
            </a:r>
          </a:p>
          <a:p>
            <a:pPr lvl="1"/>
            <a:r>
              <a:rPr lang="en-US" dirty="0"/>
              <a:t>Record keeping </a:t>
            </a:r>
          </a:p>
          <a:p>
            <a:pPr lvl="1"/>
            <a:r>
              <a:rPr lang="en-US" dirty="0"/>
              <a:t>Employee training </a:t>
            </a:r>
          </a:p>
          <a:p>
            <a:pPr lvl="1"/>
            <a:r>
              <a:rPr lang="en-US" dirty="0"/>
              <a:t>Pesticide storage</a:t>
            </a:r>
          </a:p>
          <a:p>
            <a:r>
              <a:rPr lang="en-US" dirty="0"/>
              <a:t>If the operation uses certain pesticides they </a:t>
            </a:r>
            <a:r>
              <a:rPr lang="en-US" dirty="0" smtClean="0"/>
              <a:t>             may </a:t>
            </a:r>
            <a:r>
              <a:rPr lang="en-US" dirty="0"/>
              <a:t>also need:</a:t>
            </a:r>
          </a:p>
          <a:p>
            <a:pPr lvl="1"/>
            <a:r>
              <a:rPr lang="en-US" dirty="0"/>
              <a:t>Medical Supervision Program </a:t>
            </a:r>
          </a:p>
          <a:p>
            <a:pPr lvl="1"/>
            <a:r>
              <a:rPr lang="en-US" dirty="0"/>
              <a:t>Respiratory Protection </a:t>
            </a:r>
            <a:r>
              <a:rPr lang="en-US" dirty="0" smtClean="0"/>
              <a:t>Program</a:t>
            </a:r>
          </a:p>
          <a:p>
            <a:r>
              <a:rPr lang="en-US" dirty="0" smtClean="0"/>
              <a:t>2018:  97 headquarters insp., 20 violations</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71593" y="3531638"/>
            <a:ext cx="3317778" cy="2488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206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020" y="2869326"/>
            <a:ext cx="5905477" cy="3936985"/>
          </a:xfrm>
          <a:prstGeom prst="rect">
            <a:avLst/>
          </a:prstGeom>
        </p:spPr>
      </p:pic>
      <p:sp>
        <p:nvSpPr>
          <p:cNvPr id="2" name="Title 1"/>
          <p:cNvSpPr>
            <a:spLocks noGrp="1"/>
          </p:cNvSpPr>
          <p:nvPr>
            <p:ph type="title"/>
          </p:nvPr>
        </p:nvSpPr>
        <p:spPr>
          <a:xfrm>
            <a:off x="946404" y="174936"/>
            <a:ext cx="7269480" cy="1325562"/>
          </a:xfrm>
        </p:spPr>
        <p:txBody>
          <a:bodyPr/>
          <a:lstStyle/>
          <a:p>
            <a:r>
              <a:rPr lang="en-US" dirty="0" smtClean="0"/>
              <a:t>Investigation Objectives</a:t>
            </a:r>
            <a:endParaRPr lang="en-US" dirty="0"/>
          </a:p>
        </p:txBody>
      </p:sp>
      <p:sp>
        <p:nvSpPr>
          <p:cNvPr id="3" name="Content Placeholder 2"/>
          <p:cNvSpPr>
            <a:spLocks noGrp="1"/>
          </p:cNvSpPr>
          <p:nvPr>
            <p:ph idx="1"/>
          </p:nvPr>
        </p:nvSpPr>
        <p:spPr>
          <a:xfrm>
            <a:off x="946404" y="1534614"/>
            <a:ext cx="6446520" cy="4351337"/>
          </a:xfrm>
        </p:spPr>
        <p:txBody>
          <a:bodyPr/>
          <a:lstStyle/>
          <a:p>
            <a:r>
              <a:rPr lang="en-US" dirty="0" smtClean="0"/>
              <a:t>Determine </a:t>
            </a:r>
            <a:r>
              <a:rPr lang="en-US" dirty="0"/>
              <a:t>facts / collect evidence</a:t>
            </a:r>
          </a:p>
          <a:p>
            <a:pPr lvl="1"/>
            <a:r>
              <a:rPr lang="en-US" dirty="0"/>
              <a:t>Interview witnesses and people involved in incident</a:t>
            </a:r>
          </a:p>
          <a:p>
            <a:pPr lvl="1"/>
            <a:r>
              <a:rPr lang="en-US" dirty="0" smtClean="0"/>
              <a:t>Obtain </a:t>
            </a:r>
            <a:r>
              <a:rPr lang="en-US" dirty="0"/>
              <a:t>copies of pertinent documents</a:t>
            </a:r>
          </a:p>
          <a:p>
            <a:pPr lvl="1"/>
            <a:r>
              <a:rPr lang="en-US" dirty="0" smtClean="0"/>
              <a:t>Samples </a:t>
            </a:r>
            <a:r>
              <a:rPr lang="en-US" dirty="0"/>
              <a:t>for analytical testing</a:t>
            </a:r>
          </a:p>
          <a:p>
            <a:r>
              <a:rPr lang="en-US" dirty="0"/>
              <a:t>Take enforcement action </a:t>
            </a:r>
            <a:r>
              <a:rPr lang="en-US" dirty="0" smtClean="0"/>
              <a:t>when violations are found</a:t>
            </a:r>
          </a:p>
          <a:p>
            <a:r>
              <a:rPr lang="en-US" dirty="0" smtClean="0"/>
              <a:t>2018:  55 investigations, 8 violations</a:t>
            </a:r>
            <a:endParaRPr lang="en-US" dirty="0"/>
          </a:p>
          <a:p>
            <a:endParaRPr lang="en-US" dirty="0"/>
          </a:p>
        </p:txBody>
      </p:sp>
    </p:spTree>
    <p:extLst>
      <p:ext uri="{BB962C8B-B14F-4D97-AF65-F5344CB8AC3E}">
        <p14:creationId xmlns:p14="http://schemas.microsoft.com/office/powerpoint/2010/main" val="3666580641"/>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View</Template>
  <TotalTime>1660</TotalTime>
  <Words>715</Words>
  <Application>Microsoft Office PowerPoint</Application>
  <PresentationFormat>On-screen Show (4:3)</PresentationFormat>
  <Paragraphs>88</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Century Gothic</vt:lpstr>
      <vt:lpstr>Century Schoolbook</vt:lpstr>
      <vt:lpstr>Wingdings 2</vt:lpstr>
      <vt:lpstr>View</vt:lpstr>
      <vt:lpstr>Pesticide Use Enforcement </vt:lpstr>
      <vt:lpstr>Mission &amp; Purpose</vt:lpstr>
      <vt:lpstr>Jurisdiction and Authority</vt:lpstr>
      <vt:lpstr>County PUE Programs</vt:lpstr>
      <vt:lpstr>Restricted Materials Permitting</vt:lpstr>
      <vt:lpstr>Application Inspections</vt:lpstr>
      <vt:lpstr>Field Worker Safety Insp.</vt:lpstr>
      <vt:lpstr>Headquarters Inspections</vt:lpstr>
      <vt:lpstr>Investigation Objectives</vt:lpstr>
      <vt:lpstr>Human Effects</vt:lpstr>
      <vt:lpstr>Enforcement Response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Imperial county agricultural commissioner’s office</dc:title>
  <dc:creator>Julian Lopez</dc:creator>
  <cp:lastModifiedBy>Rachel Garewal</cp:lastModifiedBy>
  <cp:revision>85</cp:revision>
  <dcterms:created xsi:type="dcterms:W3CDTF">2018-03-15T16:19:12Z</dcterms:created>
  <dcterms:modified xsi:type="dcterms:W3CDTF">2019-05-01T00:11:42Z</dcterms:modified>
</cp:coreProperties>
</file>