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15"/>
  </p:notesMasterIdLst>
  <p:handoutMasterIdLst>
    <p:handoutMasterId r:id="rId16"/>
  </p:handoutMasterIdLst>
  <p:sldIdLst>
    <p:sldId id="261" r:id="rId2"/>
    <p:sldId id="334" r:id="rId3"/>
    <p:sldId id="340" r:id="rId4"/>
    <p:sldId id="322" r:id="rId5"/>
    <p:sldId id="347" r:id="rId6"/>
    <p:sldId id="348" r:id="rId7"/>
    <p:sldId id="349" r:id="rId8"/>
    <p:sldId id="350" r:id="rId9"/>
    <p:sldId id="351" r:id="rId10"/>
    <p:sldId id="352" r:id="rId11"/>
    <p:sldId id="344" r:id="rId12"/>
    <p:sldId id="335" r:id="rId13"/>
    <p:sldId id="345" r:id="rId14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B3C6E5"/>
    <a:srgbClr val="000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14" autoAdjust="0"/>
    <p:restoredTop sz="86241" autoAdjust="0"/>
  </p:normalViewPr>
  <p:slideViewPr>
    <p:cSldViewPr>
      <p:cViewPr varScale="1">
        <p:scale>
          <a:sx n="93" d="100"/>
          <a:sy n="93" d="100"/>
        </p:scale>
        <p:origin x="25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r">
              <a:defRPr sz="1200"/>
            </a:lvl1pPr>
          </a:lstStyle>
          <a:p>
            <a:fld id="{9366E797-8A49-45E2-86BB-F3F976980D07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r">
              <a:defRPr sz="1200"/>
            </a:lvl1pPr>
          </a:lstStyle>
          <a:p>
            <a:fld id="{BA68EFA8-391F-4241-AEA7-417BF6A16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231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77" tIns="46238" rIns="92477" bIns="4623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70" y="0"/>
            <a:ext cx="3011699" cy="461804"/>
          </a:xfrm>
          <a:prstGeom prst="rect">
            <a:avLst/>
          </a:prstGeom>
        </p:spPr>
        <p:txBody>
          <a:bodyPr vert="horz" lIns="92477" tIns="46238" rIns="92477" bIns="46238" rtlCol="0"/>
          <a:lstStyle>
            <a:lvl1pPr algn="r">
              <a:defRPr sz="1200"/>
            </a:lvl1pPr>
          </a:lstStyle>
          <a:p>
            <a:fld id="{0CCD306A-3ABD-45B6-A995-F11EDAE4618A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7" tIns="46238" rIns="92477" bIns="4623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77" tIns="46238" rIns="92477" bIns="4623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1804"/>
          </a:xfrm>
          <a:prstGeom prst="rect">
            <a:avLst/>
          </a:prstGeom>
        </p:spPr>
        <p:txBody>
          <a:bodyPr vert="horz" lIns="92477" tIns="46238" rIns="92477" bIns="4623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70" y="8772669"/>
            <a:ext cx="3011699" cy="461804"/>
          </a:xfrm>
          <a:prstGeom prst="rect">
            <a:avLst/>
          </a:prstGeom>
        </p:spPr>
        <p:txBody>
          <a:bodyPr vert="horz" lIns="92477" tIns="46238" rIns="92477" bIns="46238" rtlCol="0" anchor="b"/>
          <a:lstStyle>
            <a:lvl1pPr algn="r">
              <a:defRPr sz="1200"/>
            </a:lvl1pPr>
          </a:lstStyle>
          <a:p>
            <a:fld id="{62A64F01-A1B6-4DD8-AF9A-C993C8682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0B7CA3-69F4-4CFB-87CB-E9DBF2B1591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858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960C-4447-4FE6-A691-A64BABD23DA2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82FE0942-17BA-4E63-AAA8-3669BC7746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44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960C-4447-4FE6-A691-A64BABD23DA2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2FE0942-17BA-4E63-AAA8-3669BC7746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188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960C-4447-4FE6-A691-A64BABD23DA2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2FE0942-17BA-4E63-AAA8-3669BC7746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98079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960C-4447-4FE6-A691-A64BABD23DA2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2FE0942-17BA-4E63-AAA8-3669BC7746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747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960C-4447-4FE6-A691-A64BABD23DA2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2FE0942-17BA-4E63-AAA8-3669BC7746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5937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960C-4447-4FE6-A691-A64BABD23DA2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2FE0942-17BA-4E63-AAA8-3669BC7746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5209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960C-4447-4FE6-A691-A64BABD23DA2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0942-17BA-4E63-AAA8-3669BC7746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7441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960C-4447-4FE6-A691-A64BABD23DA2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0942-17BA-4E63-AAA8-3669BC7746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473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960C-4447-4FE6-A691-A64BABD23DA2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0942-17BA-4E63-AAA8-3669BC7746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854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960C-4447-4FE6-A691-A64BABD23DA2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2FE0942-17BA-4E63-AAA8-3669BC7746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053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960C-4447-4FE6-A691-A64BABD23DA2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2FE0942-17BA-4E63-AAA8-3669BC7746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38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960C-4447-4FE6-A691-A64BABD23DA2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2FE0942-17BA-4E63-AAA8-3669BC7746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59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960C-4447-4FE6-A691-A64BABD23DA2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0942-17BA-4E63-AAA8-3669BC7746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52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960C-4447-4FE6-A691-A64BABD23DA2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0942-17BA-4E63-AAA8-3669BC7746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560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960C-4447-4FE6-A691-A64BABD23DA2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E0942-17BA-4E63-AAA8-3669BC7746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146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960C-4447-4FE6-A691-A64BABD23DA2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2FE0942-17BA-4E63-AAA8-3669BC7746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099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D960C-4447-4FE6-A691-A64BABD23DA2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2FE0942-17BA-4E63-AAA8-3669BC7746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73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  <p:sldLayoutId id="2147484002" r:id="rId12"/>
    <p:sldLayoutId id="2147484003" r:id="rId13"/>
    <p:sldLayoutId id="2147484004" r:id="rId14"/>
    <p:sldLayoutId id="2147484005" r:id="rId15"/>
    <p:sldLayoutId id="21474840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90600"/>
            <a:ext cx="7851648" cy="2133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/>
            </a:r>
            <a:br>
              <a:rPr lang="en-US" sz="6000" dirty="0">
                <a:solidFill>
                  <a:schemeClr val="tx1"/>
                </a:solidFill>
              </a:rPr>
            </a:br>
            <a:r>
              <a:rPr lang="en-US" sz="6000" dirty="0">
                <a:solidFill>
                  <a:schemeClr val="tx1"/>
                </a:solidFill>
              </a:rPr>
              <a:t/>
            </a:r>
            <a:br>
              <a:rPr lang="en-US" sz="6000" dirty="0">
                <a:solidFill>
                  <a:schemeClr val="tx1"/>
                </a:solidFill>
              </a:rPr>
            </a:br>
            <a:r>
              <a:rPr lang="en-US" sz="6000" dirty="0">
                <a:solidFill>
                  <a:schemeClr val="tx1"/>
                </a:solidFill>
              </a:rPr>
              <a:t/>
            </a:r>
            <a:br>
              <a:rPr lang="en-US" sz="6000" dirty="0">
                <a:solidFill>
                  <a:schemeClr val="tx1"/>
                </a:solidFill>
              </a:rPr>
            </a:br>
            <a:r>
              <a:rPr lang="en-US" sz="6000" dirty="0">
                <a:solidFill>
                  <a:schemeClr val="tx1"/>
                </a:solidFill>
              </a:rPr>
              <a:t/>
            </a:r>
            <a:br>
              <a:rPr lang="en-US" sz="6000" dirty="0">
                <a:solidFill>
                  <a:schemeClr val="tx1"/>
                </a:solidFill>
              </a:rPr>
            </a:br>
            <a:r>
              <a:rPr lang="en-US" sz="6000" dirty="0">
                <a:solidFill>
                  <a:schemeClr val="tx1"/>
                </a:solidFill>
              </a:rPr>
              <a:t/>
            </a:r>
            <a:br>
              <a:rPr lang="en-US" sz="6000" dirty="0">
                <a:solidFill>
                  <a:schemeClr val="tx1"/>
                </a:solidFill>
              </a:rPr>
            </a:br>
            <a:r>
              <a:rPr lang="en-US" sz="6000" dirty="0">
                <a:solidFill>
                  <a:schemeClr val="tx1"/>
                </a:solidFill>
              </a:rPr>
              <a:t/>
            </a:r>
            <a:br>
              <a:rPr lang="en-US" sz="6000" dirty="0">
                <a:solidFill>
                  <a:schemeClr val="tx1"/>
                </a:solidFill>
              </a:rPr>
            </a:br>
            <a:r>
              <a:rPr lang="en-US" sz="6000" dirty="0">
                <a:solidFill>
                  <a:schemeClr val="tx1"/>
                </a:solidFill>
              </a:rPr>
              <a:t/>
            </a:r>
            <a:br>
              <a:rPr lang="en-US" sz="6000" dirty="0">
                <a:solidFill>
                  <a:schemeClr val="tx1"/>
                </a:solidFill>
              </a:rPr>
            </a:br>
            <a:r>
              <a:rPr lang="en-US" sz="6000" dirty="0">
                <a:solidFill>
                  <a:schemeClr val="tx1"/>
                </a:solidFill>
              </a:rPr>
              <a:t/>
            </a:r>
            <a:br>
              <a:rPr lang="en-US" sz="6000" dirty="0">
                <a:solidFill>
                  <a:schemeClr val="tx1"/>
                </a:solidFill>
              </a:rPr>
            </a:br>
            <a:r>
              <a:rPr lang="en-US" sz="6000" dirty="0">
                <a:solidFill>
                  <a:schemeClr val="tx1"/>
                </a:solidFill>
              </a:rPr>
              <a:t/>
            </a:r>
            <a:br>
              <a:rPr lang="en-US" sz="6000" dirty="0">
                <a:solidFill>
                  <a:schemeClr val="tx1"/>
                </a:solidFill>
              </a:rPr>
            </a:br>
            <a:r>
              <a:rPr lang="en-US" sz="6000" dirty="0">
                <a:solidFill>
                  <a:schemeClr val="tx1"/>
                </a:solidFill>
              </a:rPr>
              <a:t/>
            </a:r>
            <a:br>
              <a:rPr lang="en-US" sz="6000" dirty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981200"/>
            <a:ext cx="6635496" cy="31242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6000" b="1" dirty="0" err="1" smtClean="0">
                <a:solidFill>
                  <a:schemeClr val="tx1"/>
                </a:solidFill>
              </a:rPr>
              <a:t>AB617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Steering Committee</a:t>
            </a:r>
            <a:endParaRPr lang="en-US" sz="6000" b="1" dirty="0">
              <a:solidFill>
                <a:schemeClr val="tx1"/>
              </a:solidFill>
            </a:endParaRPr>
          </a:p>
          <a:p>
            <a:pPr algn="ctr"/>
            <a:r>
              <a:rPr lang="en-US" sz="6000" b="1" dirty="0">
                <a:solidFill>
                  <a:srgbClr val="002060"/>
                </a:solidFill>
              </a:rPr>
              <a:t/>
            </a:r>
            <a:br>
              <a:rPr lang="en-US" sz="6000" b="1" dirty="0">
                <a:solidFill>
                  <a:srgbClr val="002060"/>
                </a:solidFill>
              </a:rPr>
            </a:br>
            <a:r>
              <a:rPr lang="en-US" sz="4800" b="1" dirty="0">
                <a:solidFill>
                  <a:srgbClr val="002060"/>
                </a:solidFill>
              </a:rPr>
              <a:t/>
            </a:r>
            <a:br>
              <a:rPr lang="en-US" sz="4800" b="1" dirty="0">
                <a:solidFill>
                  <a:srgbClr val="002060"/>
                </a:solidFill>
              </a:rPr>
            </a:br>
            <a:endParaRPr lang="en-US" sz="4800" b="1" dirty="0">
              <a:solidFill>
                <a:srgbClr val="002060"/>
              </a:solidFill>
            </a:endParaRPr>
          </a:p>
          <a:p>
            <a:pPr algn="ctr"/>
            <a:endParaRPr lang="en-US" sz="4800" dirty="0"/>
          </a:p>
          <a:p>
            <a:pPr algn="ctr"/>
            <a:endParaRPr lang="en-US" sz="4800" dirty="0"/>
          </a:p>
          <a:p>
            <a:pPr algn="ctr"/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2133600" y="4114800"/>
            <a:ext cx="6019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November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14,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2018</a:t>
            </a:r>
          </a:p>
        </p:txBody>
      </p:sp>
      <p:pic>
        <p:nvPicPr>
          <p:cNvPr id="5" name="Picture 4" descr="County Logo-0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457200"/>
            <a:ext cx="1539243" cy="138684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C3EF4-A88B-4B3A-A1A5-DE53307E4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Brown Act Prohibitions:</a:t>
            </a:r>
            <a:br>
              <a:rPr lang="en-US" dirty="0"/>
            </a:br>
            <a:r>
              <a:rPr lang="en-US" dirty="0"/>
              <a:t>Collective Concurrence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5C6DF-52E1-4D53-A64C-4548049B5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Collective Concurrence: A majority of a group’s members are made aware of each other’s views and reach a decision between themselves before a meeting.</a:t>
            </a:r>
          </a:p>
          <a:p>
            <a:r>
              <a:rPr lang="en-US" dirty="0"/>
              <a:t>Any use of direct communication, personal intermediaries, or technological devices employed by a majority of the members to develop a “collective concurrence” is considered a meeting and is prohibited by the Brown Act.</a:t>
            </a:r>
          </a:p>
        </p:txBody>
      </p:sp>
    </p:spTree>
    <p:extLst>
      <p:ext uri="{BB962C8B-B14F-4D97-AF65-F5344CB8AC3E}">
        <p14:creationId xmlns:p14="http://schemas.microsoft.com/office/powerpoint/2010/main" val="19134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B471A-FF7C-184A-BBAC-BF77E5EAF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1786" y="609600"/>
            <a:ext cx="6589199" cy="1280890"/>
          </a:xfrm>
        </p:spPr>
        <p:txBody>
          <a:bodyPr/>
          <a:lstStyle/>
          <a:p>
            <a:r>
              <a:rPr lang="en-US" dirty="0" smtClean="0"/>
              <a:t>Incentives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CARB STAFF - </a:t>
            </a:r>
            <a:r>
              <a:rPr lang="en-US" sz="2800" dirty="0" err="1"/>
              <a:t>Hurshbir</a:t>
            </a:r>
            <a:r>
              <a:rPr lang="en-US" sz="2800" dirty="0"/>
              <a:t> </a:t>
            </a:r>
            <a:r>
              <a:rPr lang="en-US" sz="2800" dirty="0" err="1"/>
              <a:t>Shahi</a:t>
            </a:r>
            <a:r>
              <a:rPr lang="en-US" sz="2800" dirty="0"/>
              <a:t> </a:t>
            </a:r>
            <a:endParaRPr lang="en-US" sz="24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50697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685800"/>
            <a:ext cx="6589199" cy="1280890"/>
          </a:xfrm>
        </p:spPr>
        <p:txBody>
          <a:bodyPr/>
          <a:lstStyle/>
          <a:p>
            <a:r>
              <a:rPr lang="en-US" dirty="0" smtClean="0"/>
              <a:t>Public Comment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Questions ?</a:t>
            </a:r>
          </a:p>
          <a:p>
            <a:r>
              <a:rPr lang="en-US" sz="2800" dirty="0" smtClean="0"/>
              <a:t>Concerns ?</a:t>
            </a:r>
          </a:p>
          <a:p>
            <a:r>
              <a:rPr lang="en-US" sz="2800" dirty="0" smtClean="0"/>
              <a:t>Comments 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25300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131" y="533400"/>
            <a:ext cx="6591985" cy="68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Next Meeting</a:t>
            </a:r>
            <a:endParaRPr lang="en-US" sz="32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942415" y="2133600"/>
            <a:ext cx="6591985" cy="37776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Week of December 17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r>
              <a:rPr lang="en-US" sz="2800" dirty="0" smtClean="0"/>
              <a:t>Morning?</a:t>
            </a:r>
          </a:p>
          <a:p>
            <a:r>
              <a:rPr lang="en-US" sz="2800" dirty="0" smtClean="0"/>
              <a:t>Evening?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28421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2399" y="685800"/>
            <a:ext cx="7126801" cy="1280890"/>
          </a:xfrm>
        </p:spPr>
        <p:txBody>
          <a:bodyPr>
            <a:normAutofit fontScale="90000"/>
          </a:bodyPr>
          <a:lstStyle/>
          <a:p>
            <a:pPr>
              <a:buClr>
                <a:schemeClr val="accent1"/>
              </a:buClr>
            </a:pPr>
            <a:r>
              <a:rPr lang="en-US" dirty="0" smtClean="0"/>
              <a:t>AGENDA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488119" y="1295400"/>
            <a:ext cx="67818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dirty="0"/>
          </a:p>
          <a:p>
            <a:r>
              <a:rPr lang="en-US" dirty="0" smtClean="0"/>
              <a:t>Opening </a:t>
            </a:r>
            <a:r>
              <a:rPr lang="en-US" dirty="0"/>
              <a:t>Remarks/Introductions of </a:t>
            </a:r>
            <a:r>
              <a:rPr lang="en-US" dirty="0" err="1"/>
              <a:t>APCD</a:t>
            </a:r>
            <a:r>
              <a:rPr lang="en-US" dirty="0"/>
              <a:t>, CCV, and CARB Staff  </a:t>
            </a:r>
            <a:endParaRPr lang="en-US" sz="1600" dirty="0"/>
          </a:p>
          <a:p>
            <a:r>
              <a:rPr lang="en-US" dirty="0" smtClean="0"/>
              <a:t>Introduction </a:t>
            </a:r>
            <a:r>
              <a:rPr lang="en-US" dirty="0"/>
              <a:t>of Steering Committee Members </a:t>
            </a:r>
            <a:endParaRPr lang="en-US" dirty="0" smtClean="0"/>
          </a:p>
          <a:p>
            <a:r>
              <a:rPr lang="en-US" dirty="0" smtClean="0"/>
              <a:t>Steering </a:t>
            </a:r>
            <a:r>
              <a:rPr lang="en-US" dirty="0"/>
              <a:t>Committee Roles  </a:t>
            </a:r>
            <a:endParaRPr lang="en-US" sz="1600" dirty="0"/>
          </a:p>
          <a:p>
            <a:pPr lvl="0"/>
            <a:r>
              <a:rPr lang="en-US" dirty="0"/>
              <a:t>Brown Act </a:t>
            </a:r>
            <a:r>
              <a:rPr lang="en-US" dirty="0" smtClean="0"/>
              <a:t>101</a:t>
            </a:r>
            <a:r>
              <a:rPr lang="en-US" dirty="0"/>
              <a:t> </a:t>
            </a:r>
            <a:endParaRPr lang="en-US" sz="1600" dirty="0"/>
          </a:p>
          <a:p>
            <a:pPr lvl="0"/>
            <a:r>
              <a:rPr lang="en-US" dirty="0" err="1"/>
              <a:t>AB617</a:t>
            </a:r>
            <a:r>
              <a:rPr lang="en-US" dirty="0"/>
              <a:t> Steering Committee Bylaws </a:t>
            </a:r>
            <a:r>
              <a:rPr lang="en-US" dirty="0" smtClean="0"/>
              <a:t>Overview</a:t>
            </a:r>
            <a:endParaRPr lang="en-US" sz="1600" dirty="0"/>
          </a:p>
          <a:p>
            <a:r>
              <a:rPr lang="en-US" dirty="0" err="1" smtClean="0"/>
              <a:t>AB617</a:t>
            </a:r>
            <a:r>
              <a:rPr lang="en-US" dirty="0" smtClean="0"/>
              <a:t> Incentives</a:t>
            </a:r>
          </a:p>
          <a:p>
            <a:r>
              <a:rPr lang="en-US" dirty="0" smtClean="0"/>
              <a:t>Public </a:t>
            </a:r>
            <a:r>
              <a:rPr lang="en-US" dirty="0"/>
              <a:t>Comment </a:t>
            </a:r>
            <a:r>
              <a:rPr lang="en-US" dirty="0" smtClean="0"/>
              <a:t>Period</a:t>
            </a:r>
            <a:endParaRPr lang="en-US" sz="1600" dirty="0"/>
          </a:p>
          <a:p>
            <a:r>
              <a:rPr lang="en-US" dirty="0" smtClean="0"/>
              <a:t>Agenda </a:t>
            </a:r>
            <a:r>
              <a:rPr lang="en-US" dirty="0"/>
              <a:t>topics for next meeting/Tentative date and time </a:t>
            </a:r>
            <a:endParaRPr lang="en-US" dirty="0" smtClean="0"/>
          </a:p>
          <a:p>
            <a:r>
              <a:rPr lang="en-US" dirty="0" smtClean="0"/>
              <a:t>Closing Remarks/Adjournment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07674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685800"/>
            <a:ext cx="7010400" cy="1280890"/>
          </a:xfrm>
        </p:spPr>
        <p:txBody>
          <a:bodyPr/>
          <a:lstStyle/>
          <a:p>
            <a:r>
              <a:rPr lang="en-US" dirty="0" err="1"/>
              <a:t>AB617</a:t>
            </a:r>
            <a:r>
              <a:rPr lang="en-US" dirty="0"/>
              <a:t> Steering </a:t>
            </a:r>
            <a:r>
              <a:rPr lang="en-US" dirty="0" smtClean="0"/>
              <a:t>Committee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488119" y="1600200"/>
            <a:ext cx="6781800" cy="4267200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/>
              <a:t>Role and composition of Steering Committee</a:t>
            </a:r>
          </a:p>
          <a:p>
            <a:r>
              <a:rPr lang="en-US" sz="2200" dirty="0" smtClean="0"/>
              <a:t>Community projects</a:t>
            </a:r>
          </a:p>
          <a:p>
            <a:r>
              <a:rPr lang="en-US" sz="2200" dirty="0" smtClean="0"/>
              <a:t>Development of Bylaws</a:t>
            </a:r>
            <a:endParaRPr lang="en-US" sz="2200" dirty="0"/>
          </a:p>
          <a:p>
            <a:r>
              <a:rPr lang="en-US" sz="2200" dirty="0"/>
              <a:t>Discuss and share each other’s views on an issue among a majority issue through a series of:</a:t>
            </a:r>
          </a:p>
          <a:p>
            <a:pPr lvl="1"/>
            <a:r>
              <a:rPr lang="en-US" sz="2200" dirty="0"/>
              <a:t>Meetings</a:t>
            </a:r>
          </a:p>
          <a:p>
            <a:pPr lvl="1"/>
            <a:r>
              <a:rPr lang="en-US" sz="2200" dirty="0"/>
              <a:t>Emails</a:t>
            </a:r>
          </a:p>
          <a:p>
            <a:pPr lvl="1"/>
            <a:r>
              <a:rPr lang="en-US" sz="2200" dirty="0"/>
              <a:t>Text Messages</a:t>
            </a:r>
          </a:p>
          <a:p>
            <a:pPr lvl="1"/>
            <a:r>
              <a:rPr lang="en-US" sz="2200" dirty="0"/>
              <a:t>Phone Conversations</a:t>
            </a:r>
          </a:p>
          <a:p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314353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Brown Act 101:</a:t>
            </a:r>
            <a:br>
              <a:rPr lang="en-US" dirty="0" smtClean="0"/>
            </a:br>
            <a:r>
              <a:rPr lang="en-US" dirty="0" smtClean="0"/>
              <a:t>California’s Open Meeting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Passed into Law 1953</a:t>
            </a:r>
          </a:p>
          <a:p>
            <a:r>
              <a:rPr lang="en-US" dirty="0" smtClean="0"/>
              <a:t>Intent of Brown Act</a:t>
            </a:r>
          </a:p>
          <a:p>
            <a:r>
              <a:rPr lang="en-US" dirty="0" smtClean="0"/>
              <a:t>Purpose of Brown Act</a:t>
            </a:r>
          </a:p>
          <a:p>
            <a:r>
              <a:rPr lang="en-US" dirty="0" smtClean="0"/>
              <a:t>Meetings</a:t>
            </a:r>
          </a:p>
          <a:p>
            <a:r>
              <a:rPr lang="en-US" dirty="0" smtClean="0"/>
              <a:t>Public’s Rights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5274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3AB96-4BDD-455F-9912-BDB3B4F7B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Intent of the Brown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45F4A-E5AE-474E-A266-EF89A521B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“All meetings of a </a:t>
            </a:r>
            <a:r>
              <a:rPr lang="en-US" b="1" dirty="0"/>
              <a:t>legislative body of a local agency</a:t>
            </a:r>
            <a:r>
              <a:rPr lang="en-US" dirty="0"/>
              <a:t> shall be open and public, and all persons shall be permitted to attend any meeting of the legislative body of a local agency...” Section 54953(a)</a:t>
            </a:r>
          </a:p>
          <a:p>
            <a:r>
              <a:rPr lang="en-US" dirty="0"/>
              <a:t>Facilitates public participation and access to all phases of decision-making </a:t>
            </a:r>
          </a:p>
          <a:p>
            <a:r>
              <a:rPr lang="en-US" dirty="0"/>
              <a:t>Ensures public access to meeting documents/records </a:t>
            </a:r>
          </a:p>
          <a:p>
            <a:r>
              <a:rPr lang="en-US" dirty="0"/>
              <a:t>Ensures that deliberations and actions are: </a:t>
            </a:r>
          </a:p>
          <a:p>
            <a:pPr lvl="1"/>
            <a:r>
              <a:rPr lang="en-US" dirty="0"/>
              <a:t>Open and accessible to the public </a:t>
            </a:r>
          </a:p>
          <a:p>
            <a:pPr lvl="1"/>
            <a:r>
              <a:rPr lang="en-US" dirty="0"/>
              <a:t>Held on a regular schedule </a:t>
            </a:r>
          </a:p>
          <a:p>
            <a:pPr lvl="1"/>
            <a:r>
              <a:rPr lang="en-US" dirty="0"/>
              <a:t>Adhere to a properly noticed agenda</a:t>
            </a:r>
          </a:p>
          <a:p>
            <a:r>
              <a:rPr lang="en-US" dirty="0"/>
              <a:t>See California Government Code Sections 54950-54963</a:t>
            </a:r>
          </a:p>
        </p:txBody>
      </p:sp>
    </p:spTree>
    <p:extLst>
      <p:ext uri="{BB962C8B-B14F-4D97-AF65-F5344CB8AC3E}">
        <p14:creationId xmlns:p14="http://schemas.microsoft.com/office/powerpoint/2010/main" val="889281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A4FAF-CBB2-47CD-B022-2329BA2B8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covered by the Brown Act?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D3281-9142-496B-8EAD-05827033C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Brown Act covers members of virtually every type of local government body, including elected and appointed decision-making or advisory bodies.</a:t>
            </a:r>
          </a:p>
          <a:p>
            <a:pPr lvl="1"/>
            <a:r>
              <a:rPr lang="en-US" dirty="0"/>
              <a:t>Elected bodies: The governing body of a local agency</a:t>
            </a:r>
          </a:p>
          <a:p>
            <a:pPr lvl="1"/>
            <a:r>
              <a:rPr lang="en-US" dirty="0"/>
              <a:t>Appointed bodies: Created by formal action of the legislative body</a:t>
            </a:r>
          </a:p>
          <a:p>
            <a:r>
              <a:rPr lang="en-US" dirty="0"/>
              <a:t>Includes “standing committees” (comprised of less than a quorum of the whole committee/board) which have either:</a:t>
            </a:r>
          </a:p>
          <a:p>
            <a:pPr lvl="1"/>
            <a:r>
              <a:rPr lang="en-US" dirty="0"/>
              <a:t>Continuing subject matter jurisdiction, or</a:t>
            </a:r>
          </a:p>
          <a:p>
            <a:pPr lvl="1"/>
            <a:r>
              <a:rPr lang="en-US" dirty="0"/>
              <a:t>A fixed meeting schedule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531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70BF9-BC45-4EE2-B998-6BC1E46BE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Steering Committee meetings are covered by the Brown Act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58889-61AA-4E5A-B834-284769E79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Steering Committee meetings are open to the public</a:t>
            </a:r>
          </a:p>
          <a:p>
            <a:r>
              <a:rPr lang="en-US" dirty="0"/>
              <a:t>Cannot require the public to register, provide other information, complete a questionnaire, or fulfill any other condition to attend a meeting</a:t>
            </a:r>
          </a:p>
          <a:p>
            <a:r>
              <a:rPr lang="en-US" dirty="0"/>
              <a:t>Members of the public must be allowed to:</a:t>
            </a:r>
          </a:p>
          <a:p>
            <a:pPr lvl="1"/>
            <a:r>
              <a:rPr lang="en-US" dirty="0"/>
              <a:t>Speak on any item within the committee’s area of focus</a:t>
            </a:r>
          </a:p>
          <a:p>
            <a:pPr lvl="1"/>
            <a:r>
              <a:rPr lang="en-US" dirty="0"/>
              <a:t>Speak on specific items before or during the group’s consideration of an item</a:t>
            </a:r>
          </a:p>
          <a:p>
            <a:r>
              <a:rPr lang="en-US" dirty="0"/>
              <a:t>A public comment period will be provided at each meeting for items not on the agenda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936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12A89-FCAB-4D76-B711-9015F1544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Steering Committee Agendas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D3714-D9D5-4B40-A8D4-0EBD7A2C4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Meetings shall not take place without being properly noticed and posting an agenda 72 hours in advance of the meeting</a:t>
            </a:r>
          </a:p>
          <a:p>
            <a:r>
              <a:rPr lang="en-US" dirty="0"/>
              <a:t>The agenda must include the date, time and place of the meeting</a:t>
            </a:r>
          </a:p>
          <a:p>
            <a:r>
              <a:rPr lang="en-US" dirty="0"/>
              <a:t>Each item on the agenda must include:</a:t>
            </a:r>
          </a:p>
          <a:p>
            <a:pPr lvl="1"/>
            <a:r>
              <a:rPr lang="en-US" dirty="0"/>
              <a:t>Brief general description</a:t>
            </a:r>
          </a:p>
          <a:p>
            <a:pPr lvl="1"/>
            <a:r>
              <a:rPr lang="en-US" dirty="0"/>
              <a:t>Opportunity for the public to comment</a:t>
            </a:r>
          </a:p>
          <a:p>
            <a:pPr lvl="1"/>
            <a:r>
              <a:rPr lang="en-US" dirty="0"/>
              <a:t>Identify each action to be taken</a:t>
            </a:r>
          </a:p>
          <a:p>
            <a:r>
              <a:rPr lang="en-US" dirty="0"/>
              <a:t>Meeting agendas must be available in alternative formats for persons with disabilities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430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A66CC-333A-42A0-96D0-83CDE52A4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Steering Committee Agendas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6D295-8F81-494D-A933-FC70635CC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Steering Committee can only act on agenda items</a:t>
            </a:r>
          </a:p>
          <a:p>
            <a:pPr lvl="1"/>
            <a:r>
              <a:rPr lang="en-US" dirty="0"/>
              <a:t>No action or discussion for items not on the agenda</a:t>
            </a:r>
          </a:p>
          <a:p>
            <a:pPr lvl="1"/>
            <a:r>
              <a:rPr lang="en-US" dirty="0"/>
              <a:t>Limited exceptions for </a:t>
            </a:r>
            <a:r>
              <a:rPr lang="en-US" u="sng" dirty="0"/>
              <a:t>emergencies</a:t>
            </a:r>
            <a:r>
              <a:rPr lang="en-US" dirty="0"/>
              <a:t> with majority vote</a:t>
            </a:r>
          </a:p>
          <a:p>
            <a:pPr lvl="1"/>
            <a:r>
              <a:rPr lang="en-US" dirty="0"/>
              <a:t>Limited response to public comment</a:t>
            </a:r>
          </a:p>
          <a:p>
            <a:r>
              <a:rPr lang="en-US" dirty="0"/>
              <a:t>Non-agenda items may be considered at a future meeting</a:t>
            </a:r>
          </a:p>
        </p:txBody>
      </p:sp>
    </p:spTree>
    <p:extLst>
      <p:ext uri="{BB962C8B-B14F-4D97-AF65-F5344CB8AC3E}">
        <p14:creationId xmlns:p14="http://schemas.microsoft.com/office/powerpoint/2010/main" val="52619279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8535</TotalTime>
  <Words>544</Words>
  <Application>Microsoft Office PowerPoint</Application>
  <PresentationFormat>On-screen Show (4:3)</PresentationFormat>
  <Paragraphs>84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Wisp</vt:lpstr>
      <vt:lpstr>          </vt:lpstr>
      <vt:lpstr>AGENDA    </vt:lpstr>
      <vt:lpstr>AB617 Steering Committee</vt:lpstr>
      <vt:lpstr>The Brown Act 101: California’s Open Meeting Law</vt:lpstr>
      <vt:lpstr>Intent of the Brown Act</vt:lpstr>
      <vt:lpstr>Who is covered by the Brown Act?</vt:lpstr>
      <vt:lpstr>Steering Committee meetings are covered by the Brown Act </vt:lpstr>
      <vt:lpstr>Steering Committee Agendas</vt:lpstr>
      <vt:lpstr>Steering Committee Agendas</vt:lpstr>
      <vt:lpstr>Brown Act Prohibitions: Collective Concurrence</vt:lpstr>
      <vt:lpstr>Incentives</vt:lpstr>
      <vt:lpstr>Public Comment</vt:lpstr>
      <vt:lpstr>Next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ICAPCD PLANNING ITEMS</dc:title>
  <dc:creator>Brad Poiriez</dc:creator>
  <cp:lastModifiedBy>Belen Leon</cp:lastModifiedBy>
  <cp:revision>1181</cp:revision>
  <cp:lastPrinted>2018-11-01T16:16:05Z</cp:lastPrinted>
  <dcterms:created xsi:type="dcterms:W3CDTF">2010-10-15T16:35:03Z</dcterms:created>
  <dcterms:modified xsi:type="dcterms:W3CDTF">2018-11-15T00:45:43Z</dcterms:modified>
</cp:coreProperties>
</file>