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9.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6" r:id="rId14"/>
    <p:sldId id="343" r:id="rId15"/>
    <p:sldId id="317" r:id="rId16"/>
    <p:sldId id="345" r:id="rId17"/>
    <p:sldId id="268" r:id="rId1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84" d="100"/>
          <a:sy n="84" d="100"/>
        </p:scale>
        <p:origin x="780" y="64"/>
      </p:cViewPr>
      <p:guideLst>
        <p:guide orient="horz" pos="2880"/>
        <p:guide pos="2160"/>
      </p:guideLst>
    </p:cSldViewPr>
  </p:slideViewPr>
  <p:notesTextViewPr>
    <p:cViewPr>
      <p:scale>
        <a:sx n="3" d="2"/>
        <a:sy n="3" d="2"/>
      </p:scale>
      <p:origin x="0" y="0"/>
    </p:cViewPr>
  </p:notesTextViewPr>
  <p:sorterViewPr>
    <p:cViewPr>
      <p:scale>
        <a:sx n="100" d="100"/>
        <a:sy n="100" d="100"/>
      </p:scale>
      <p:origin x="0" y="-1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07A7F9E8-1007-48BC-806F-47965EA098AA}" type="datetimeFigureOut">
              <a:rPr lang="en-US" smtClean="0"/>
              <a:t>7/4/2019</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4579051F-428E-41B7-93FB-A4D2631491AA}" type="slidenum">
              <a:rPr lang="en-US" smtClean="0"/>
              <a:t>‹#›</a:t>
            </a:fld>
            <a:endParaRPr lang="en-US"/>
          </a:p>
        </p:txBody>
      </p:sp>
    </p:spTree>
    <p:extLst>
      <p:ext uri="{BB962C8B-B14F-4D97-AF65-F5344CB8AC3E}">
        <p14:creationId xmlns:p14="http://schemas.microsoft.com/office/powerpoint/2010/main" val="316732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2700338" y="509588"/>
            <a:ext cx="4527550" cy="25479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992807" y="3228881"/>
            <a:ext cx="7942452" cy="3059070"/>
          </a:xfrm>
          <a:prstGeom prst="rect">
            <a:avLst/>
          </a:prstGeom>
        </p:spPr>
        <p:txBody>
          <a:bodyPr lIns="94835" tIns="94835" rIns="94835" bIns="94835" anchor="t" anchorCtr="0">
            <a:noAutofit/>
          </a:bodyPr>
          <a:lstStyle/>
          <a:p>
            <a:pPr marL="474254" indent="-237127"/>
            <a:endParaRPr lang="en-US" dirty="0"/>
          </a:p>
        </p:txBody>
      </p:sp>
    </p:spTree>
    <p:extLst>
      <p:ext uri="{BB962C8B-B14F-4D97-AF65-F5344CB8AC3E}">
        <p14:creationId xmlns:p14="http://schemas.microsoft.com/office/powerpoint/2010/main" val="128277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225800" y="488950"/>
            <a:ext cx="3160713" cy="2441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961289" y="3094344"/>
            <a:ext cx="7690311" cy="2931609"/>
          </a:xfrm>
          <a:prstGeom prst="rect">
            <a:avLst/>
          </a:prstGeom>
        </p:spPr>
        <p:txBody>
          <a:bodyPr lIns="91425" tIns="91425" rIns="91425" bIns="91425" anchor="t" anchorCtr="0">
            <a:noAutofit/>
          </a:bodyPr>
          <a:lstStyle/>
          <a:p>
            <a:pPr marL="457200" lvl="0" indent="-228600" rtl="0">
              <a:spcBef>
                <a:spcPts val="0"/>
              </a:spcBef>
            </a:pPr>
            <a:endParaRPr lang="en-US" dirty="0"/>
          </a:p>
        </p:txBody>
      </p:sp>
    </p:spTree>
    <p:extLst>
      <p:ext uri="{BB962C8B-B14F-4D97-AF65-F5344CB8AC3E}">
        <p14:creationId xmlns:p14="http://schemas.microsoft.com/office/powerpoint/2010/main" val="34011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2700338" y="509588"/>
            <a:ext cx="4527550" cy="25479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992807" y="3228881"/>
            <a:ext cx="7942452" cy="3059070"/>
          </a:xfrm>
          <a:prstGeom prst="rect">
            <a:avLst/>
          </a:prstGeom>
        </p:spPr>
        <p:txBody>
          <a:bodyPr lIns="94835" tIns="94835" rIns="94835" bIns="94835" anchor="t" anchorCtr="0">
            <a:noAutofit/>
          </a:bodyPr>
          <a:lstStyle/>
          <a:p>
            <a:pPr>
              <a:buNone/>
            </a:pPr>
            <a:endParaRPr dirty="0"/>
          </a:p>
        </p:txBody>
      </p:sp>
    </p:spTree>
    <p:extLst>
      <p:ext uri="{BB962C8B-B14F-4D97-AF65-F5344CB8AC3E}">
        <p14:creationId xmlns:p14="http://schemas.microsoft.com/office/powerpoint/2010/main" val="49836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2636838" y="488950"/>
            <a:ext cx="4338637" cy="2441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961289" y="3094344"/>
            <a:ext cx="7690311" cy="2931609"/>
          </a:xfrm>
          <a:prstGeom prst="rect">
            <a:avLst/>
          </a:prstGeom>
        </p:spPr>
        <p:txBody>
          <a:bodyPr lIns="91425" tIns="91425" rIns="91425" bIns="91425" anchor="t" anchorCtr="0">
            <a:noAutofit/>
          </a:bodyPr>
          <a:lstStyle/>
          <a:p>
            <a:pPr marL="457200" lvl="0" indent="-228600" rtl="0">
              <a:spcBef>
                <a:spcPts val="0"/>
              </a:spcBef>
            </a:pPr>
            <a:endParaRPr lang="en-US" dirty="0"/>
          </a:p>
        </p:txBody>
      </p:sp>
    </p:spTree>
    <p:extLst>
      <p:ext uri="{BB962C8B-B14F-4D97-AF65-F5344CB8AC3E}">
        <p14:creationId xmlns:p14="http://schemas.microsoft.com/office/powerpoint/2010/main" val="340119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89533" y="2230319"/>
            <a:ext cx="7964932" cy="636269"/>
          </a:xfrm>
          <a:prstGeom prst="rect">
            <a:avLst/>
          </a:prstGeom>
        </p:spPr>
        <p:txBody>
          <a:bodyPr wrap="square" lIns="0" tIns="0" rIns="0" bIns="0">
            <a:spAutoFit/>
          </a:bodyPr>
          <a:lstStyle>
            <a:lvl1pPr>
              <a:defRPr sz="2000" b="0" i="0">
                <a:solidFill>
                  <a:schemeClr val="bg1"/>
                </a:solidFill>
                <a:latin typeface="Arial"/>
                <a:cs typeface="Arial"/>
              </a:defRPr>
            </a:lvl1pPr>
          </a:lstStyle>
          <a:p>
            <a:endParaRPr/>
          </a:p>
        </p:txBody>
      </p:sp>
      <p:sp>
        <p:nvSpPr>
          <p:cNvPr id="3" name="Holder 3"/>
          <p:cNvSpPr>
            <a:spLocks noGrp="1"/>
          </p:cNvSpPr>
          <p:nvPr>
            <p:ph type="body" idx="1"/>
          </p:nvPr>
        </p:nvSpPr>
        <p:spPr>
          <a:xfrm>
            <a:off x="249951" y="1252535"/>
            <a:ext cx="8644096" cy="13912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7/4/2019</a:t>
            </a:fld>
            <a:endParaRPr lang="en-US" dirty="0"/>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8744"/>
            <a:ext cx="9144000" cy="4524755"/>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4587778" y="543575"/>
            <a:ext cx="412750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6C9EEB"/>
                </a:solidFill>
              </a:rPr>
              <a:t>Clean </a:t>
            </a:r>
            <a:r>
              <a:rPr sz="2400" spc="-5" dirty="0">
                <a:solidFill>
                  <a:srgbClr val="6C9EEB"/>
                </a:solidFill>
              </a:rPr>
              <a:t>Air </a:t>
            </a:r>
            <a:r>
              <a:rPr sz="2400" dirty="0">
                <a:solidFill>
                  <a:srgbClr val="6C9EEB"/>
                </a:solidFill>
              </a:rPr>
              <a:t>for </a:t>
            </a:r>
            <a:r>
              <a:rPr sz="2400" spc="-5" dirty="0">
                <a:solidFill>
                  <a:srgbClr val="6C9EEB"/>
                </a:solidFill>
              </a:rPr>
              <a:t>Schools</a:t>
            </a:r>
            <a:r>
              <a:rPr sz="2400" spc="-120" dirty="0">
                <a:solidFill>
                  <a:srgbClr val="6C9EEB"/>
                </a:solidFill>
              </a:rPr>
              <a:t> </a:t>
            </a:r>
            <a:r>
              <a:rPr sz="2400" spc="-5" dirty="0">
                <a:solidFill>
                  <a:srgbClr val="6C9EEB"/>
                </a:solidFill>
              </a:rPr>
              <a:t>Program</a:t>
            </a:r>
            <a:endParaRPr sz="2400" dirty="0"/>
          </a:p>
        </p:txBody>
      </p:sp>
      <p:sp>
        <p:nvSpPr>
          <p:cNvPr id="4" name="object 4"/>
          <p:cNvSpPr/>
          <p:nvPr/>
        </p:nvSpPr>
        <p:spPr>
          <a:xfrm>
            <a:off x="0" y="19811"/>
            <a:ext cx="1536191" cy="723899"/>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092" y="856283"/>
            <a:ext cx="4476750" cy="198131"/>
          </a:xfrm>
          <a:prstGeom prst="rect">
            <a:avLst/>
          </a:prstGeom>
        </p:spPr>
        <p:txBody>
          <a:bodyPr vert="horz" wrap="square" lIns="0" tIns="13335" rIns="0" bIns="0" rtlCol="0">
            <a:spAutoFit/>
          </a:bodyPr>
          <a:lstStyle/>
          <a:p>
            <a:pPr marL="12700">
              <a:lnSpc>
                <a:spcPct val="100000"/>
              </a:lnSpc>
              <a:spcBef>
                <a:spcPts val="105"/>
              </a:spcBef>
            </a:pPr>
            <a:r>
              <a:rPr sz="1200" dirty="0">
                <a:solidFill>
                  <a:srgbClr val="3B85C5"/>
                </a:solidFill>
                <a:latin typeface="Arial" panose="020B0604020202020204" pitchFamily="34" charset="0"/>
                <a:cs typeface="Arial" panose="020B0604020202020204" pitchFamily="34" charset="0"/>
              </a:rPr>
              <a:t>Pilot </a:t>
            </a:r>
            <a:r>
              <a:rPr sz="1200" spc="-5" dirty="0">
                <a:solidFill>
                  <a:srgbClr val="3B85C5"/>
                </a:solidFill>
                <a:latin typeface="Arial" panose="020B0604020202020204" pitchFamily="34" charset="0"/>
                <a:cs typeface="Arial" panose="020B0604020202020204" pitchFamily="34" charset="0"/>
              </a:rPr>
              <a:t>study: </a:t>
            </a:r>
            <a:r>
              <a:rPr sz="1200" spc="35" dirty="0">
                <a:solidFill>
                  <a:srgbClr val="3B85C5"/>
                </a:solidFill>
                <a:latin typeface="Arial" panose="020B0604020202020204" pitchFamily="34" charset="0"/>
                <a:cs typeface="Arial" panose="020B0604020202020204" pitchFamily="34" charset="0"/>
              </a:rPr>
              <a:t>high-pe</a:t>
            </a:r>
            <a:r>
              <a:rPr sz="1200" spc="40" dirty="0">
                <a:solidFill>
                  <a:srgbClr val="3B85C5"/>
                </a:solidFill>
                <a:latin typeface="Arial" panose="020B0604020202020204" pitchFamily="34" charset="0"/>
                <a:cs typeface="Arial" panose="020B0604020202020204" pitchFamily="34" charset="0"/>
              </a:rPr>
              <a:t>rformance </a:t>
            </a:r>
            <a:r>
              <a:rPr sz="1200" spc="5" dirty="0">
                <a:solidFill>
                  <a:srgbClr val="3B85C5"/>
                </a:solidFill>
                <a:latin typeface="Arial" panose="020B0604020202020204" pitchFamily="34" charset="0"/>
                <a:cs typeface="Arial" panose="020B0604020202020204" pitchFamily="34" charset="0"/>
              </a:rPr>
              <a:t>air </a:t>
            </a:r>
            <a:r>
              <a:rPr sz="1200" spc="-5" dirty="0">
                <a:solidFill>
                  <a:srgbClr val="3B85C5"/>
                </a:solidFill>
                <a:latin typeface="Arial" panose="020B0604020202020204" pitchFamily="34" charset="0"/>
                <a:cs typeface="Arial" panose="020B0604020202020204" pitchFamily="34" charset="0"/>
              </a:rPr>
              <a:t>filtration </a:t>
            </a:r>
            <a:r>
              <a:rPr sz="1200" spc="5" dirty="0">
                <a:solidFill>
                  <a:srgbClr val="3B85C5"/>
                </a:solidFill>
                <a:latin typeface="Arial" panose="020B0604020202020204" pitchFamily="34" charset="0"/>
                <a:cs typeface="Arial" panose="020B0604020202020204" pitchFamily="34" charset="0"/>
              </a:rPr>
              <a:t>for </a:t>
            </a:r>
            <a:r>
              <a:rPr sz="1200" spc="50" dirty="0">
                <a:solidFill>
                  <a:srgbClr val="3B85C5"/>
                </a:solidFill>
                <a:latin typeface="Arial" panose="020B0604020202020204" pitchFamily="34" charset="0"/>
                <a:cs typeface="Arial" panose="020B0604020202020204" pitchFamily="34" charset="0"/>
              </a:rPr>
              <a:t>class</a:t>
            </a:r>
            <a:r>
              <a:rPr sz="1200" spc="45" dirty="0">
                <a:solidFill>
                  <a:srgbClr val="3B85C5"/>
                </a:solidFill>
                <a:latin typeface="Arial" panose="020B0604020202020204" pitchFamily="34" charset="0"/>
                <a:cs typeface="Arial" panose="020B0604020202020204" pitchFamily="34" charset="0"/>
              </a:rPr>
              <a:t>rooms</a:t>
            </a:r>
            <a:endParaRPr sz="1200" dirty="0">
              <a:latin typeface="Arial" panose="020B0604020202020204" pitchFamily="34" charset="0"/>
              <a:cs typeface="Arial" panose="020B0604020202020204" pitchFamily="34" charset="0"/>
            </a:endParaRPr>
          </a:p>
        </p:txBody>
      </p:sp>
      <p:sp>
        <p:nvSpPr>
          <p:cNvPr id="3" name="object 3"/>
          <p:cNvSpPr txBox="1"/>
          <p:nvPr/>
        </p:nvSpPr>
        <p:spPr>
          <a:xfrm>
            <a:off x="249951" y="1252535"/>
            <a:ext cx="4121785" cy="1391285"/>
          </a:xfrm>
          <a:prstGeom prst="rect">
            <a:avLst/>
          </a:prstGeom>
        </p:spPr>
        <p:txBody>
          <a:bodyPr vert="horz" wrap="square" lIns="0" tIns="12700" rIns="0" bIns="0" rtlCol="0">
            <a:spAutoFit/>
          </a:bodyPr>
          <a:lstStyle/>
          <a:p>
            <a:pPr marL="12700" marR="363220">
              <a:lnSpc>
                <a:spcPct val="115399"/>
              </a:lnSpc>
              <a:spcBef>
                <a:spcPts val="100"/>
              </a:spcBef>
            </a:pPr>
            <a:r>
              <a:rPr sz="1100" b="1" spc="-45" dirty="0">
                <a:solidFill>
                  <a:srgbClr val="666666"/>
                </a:solidFill>
                <a:latin typeface="Arial" panose="020B0604020202020204" pitchFamily="34" charset="0"/>
                <a:cs typeface="Arial" panose="020B0604020202020204" pitchFamily="34" charset="0"/>
              </a:rPr>
              <a:t>Conducted</a:t>
            </a:r>
            <a:r>
              <a:rPr sz="1100" b="1" spc="-110"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in</a:t>
            </a:r>
            <a:r>
              <a:rPr sz="1100" b="1" spc="-155" dirty="0">
                <a:solidFill>
                  <a:srgbClr val="666666"/>
                </a:solidFill>
                <a:latin typeface="Arial" panose="020B0604020202020204" pitchFamily="34" charset="0"/>
                <a:cs typeface="Arial" panose="020B0604020202020204" pitchFamily="34" charset="0"/>
              </a:rPr>
              <a:t> </a:t>
            </a:r>
            <a:r>
              <a:rPr sz="1100" b="1" spc="-5" dirty="0">
                <a:solidFill>
                  <a:srgbClr val="666666"/>
                </a:solidFill>
                <a:latin typeface="Arial" panose="020B0604020202020204" pitchFamily="34" charset="0"/>
                <a:cs typeface="Arial" panose="020B0604020202020204" pitchFamily="34" charset="0"/>
              </a:rPr>
              <a:t>2008</a:t>
            </a:r>
            <a:r>
              <a:rPr sz="1100" b="1" spc="-35" dirty="0">
                <a:solidFill>
                  <a:srgbClr val="666666"/>
                </a:solidFill>
                <a:latin typeface="Arial" panose="020B0604020202020204" pitchFamily="34" charset="0"/>
                <a:cs typeface="Arial" panose="020B0604020202020204" pitchFamily="34" charset="0"/>
              </a:rPr>
              <a:t> </a:t>
            </a:r>
            <a:r>
              <a:rPr sz="1100" b="1" spc="-50" dirty="0">
                <a:solidFill>
                  <a:srgbClr val="666666"/>
                </a:solidFill>
                <a:latin typeface="Arial" panose="020B0604020202020204" pitchFamily="34" charset="0"/>
                <a:cs typeface="Arial" panose="020B0604020202020204" pitchFamily="34" charset="0"/>
              </a:rPr>
              <a:t>with</a:t>
            </a:r>
            <a:r>
              <a:rPr lang="en-US" sz="1100" b="1" spc="-50" dirty="0">
                <a:solidFill>
                  <a:srgbClr val="666666"/>
                </a:solidFill>
                <a:latin typeface="Arial" panose="020B0604020202020204" pitchFamily="34" charset="0"/>
                <a:cs typeface="Arial" panose="020B0604020202020204" pitchFamily="34" charset="0"/>
              </a:rPr>
              <a:t> </a:t>
            </a:r>
            <a:r>
              <a:rPr sz="1100" b="1" spc="-165" dirty="0">
                <a:solidFill>
                  <a:srgbClr val="666666"/>
                </a:solidFill>
                <a:latin typeface="Arial" panose="020B0604020202020204" pitchFamily="34" charset="0"/>
                <a:cs typeface="Arial" panose="020B0604020202020204" pitchFamily="34" charset="0"/>
              </a:rPr>
              <a:t> </a:t>
            </a:r>
            <a:r>
              <a:rPr sz="1100" b="1" spc="-40" dirty="0">
                <a:solidFill>
                  <a:srgbClr val="666666"/>
                </a:solidFill>
                <a:latin typeface="Arial" panose="020B0604020202020204" pitchFamily="34" charset="0"/>
                <a:cs typeface="Arial" panose="020B0604020202020204" pitchFamily="34" charset="0"/>
              </a:rPr>
              <a:t>South</a:t>
            </a:r>
            <a:r>
              <a:rPr sz="1100" b="1" spc="-120"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Coast</a:t>
            </a:r>
            <a:r>
              <a:rPr lang="en-US" sz="1100" b="1" spc="-35" dirty="0">
                <a:solidFill>
                  <a:srgbClr val="666666"/>
                </a:solidFill>
                <a:latin typeface="Arial" panose="020B0604020202020204" pitchFamily="34" charset="0"/>
                <a:cs typeface="Arial" panose="020B0604020202020204" pitchFamily="34" charset="0"/>
              </a:rPr>
              <a:t> </a:t>
            </a:r>
            <a:r>
              <a:rPr sz="1100" b="1" spc="-100" dirty="0">
                <a:solidFill>
                  <a:srgbClr val="666666"/>
                </a:solidFill>
                <a:latin typeface="Arial" panose="020B0604020202020204" pitchFamily="34" charset="0"/>
                <a:cs typeface="Arial" panose="020B0604020202020204" pitchFamily="34" charset="0"/>
              </a:rPr>
              <a:t> </a:t>
            </a:r>
            <a:r>
              <a:rPr sz="1100" b="1" spc="-55" dirty="0">
                <a:solidFill>
                  <a:srgbClr val="666666"/>
                </a:solidFill>
                <a:latin typeface="Arial" panose="020B0604020202020204" pitchFamily="34" charset="0"/>
                <a:cs typeface="Arial" panose="020B0604020202020204" pitchFamily="34" charset="0"/>
              </a:rPr>
              <a:t>Air</a:t>
            </a:r>
            <a:r>
              <a:rPr sz="1100" b="1" spc="-90" dirty="0">
                <a:solidFill>
                  <a:srgbClr val="666666"/>
                </a:solidFill>
                <a:latin typeface="Arial" panose="020B0604020202020204" pitchFamily="34" charset="0"/>
                <a:cs typeface="Arial" panose="020B0604020202020204" pitchFamily="34" charset="0"/>
              </a:rPr>
              <a:t> </a:t>
            </a:r>
            <a:r>
              <a:rPr sz="1100" b="1" spc="-40" dirty="0">
                <a:solidFill>
                  <a:srgbClr val="666666"/>
                </a:solidFill>
                <a:latin typeface="Arial" panose="020B0604020202020204" pitchFamily="34" charset="0"/>
                <a:cs typeface="Arial" panose="020B0604020202020204" pitchFamily="34" charset="0"/>
              </a:rPr>
              <a:t>Quality</a:t>
            </a:r>
            <a:r>
              <a:rPr sz="1100" b="1" spc="-130"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Management  </a:t>
            </a:r>
            <a:r>
              <a:rPr sz="1100" b="1" spc="-55" dirty="0">
                <a:solidFill>
                  <a:srgbClr val="666666"/>
                </a:solidFill>
                <a:latin typeface="Arial" panose="020B0604020202020204" pitchFamily="34" charset="0"/>
                <a:cs typeface="Arial" panose="020B0604020202020204" pitchFamily="34" charset="0"/>
              </a:rPr>
              <a:t>District</a:t>
            </a:r>
            <a:r>
              <a:rPr sz="1100" b="1" spc="-114" dirty="0">
                <a:solidFill>
                  <a:srgbClr val="666666"/>
                </a:solidFill>
                <a:latin typeface="Arial" panose="020B0604020202020204" pitchFamily="34" charset="0"/>
                <a:cs typeface="Arial" panose="020B0604020202020204" pitchFamily="34" charset="0"/>
              </a:rPr>
              <a:t> </a:t>
            </a:r>
            <a:r>
              <a:rPr sz="1100" b="1" spc="-20" dirty="0">
                <a:solidFill>
                  <a:srgbClr val="666666"/>
                </a:solidFill>
                <a:latin typeface="Arial" panose="020B0604020202020204" pitchFamily="34" charset="0"/>
                <a:cs typeface="Arial" panose="020B0604020202020204" pitchFamily="34" charset="0"/>
              </a:rPr>
              <a:t>(SCAQMD)</a:t>
            </a:r>
            <a:endParaRPr sz="1100" dirty="0">
              <a:latin typeface="Arial" panose="020B0604020202020204" pitchFamily="34" charset="0"/>
              <a:cs typeface="Arial" panose="020B0604020202020204" pitchFamily="34" charset="0"/>
            </a:endParaRPr>
          </a:p>
          <a:p>
            <a:pPr marL="469900" indent="-285115">
              <a:lnSpc>
                <a:spcPct val="100000"/>
              </a:lnSpc>
              <a:spcBef>
                <a:spcPts val="825"/>
              </a:spcBef>
              <a:buSzPct val="81818"/>
              <a:buFont typeface="Arial"/>
              <a:buChar char="●"/>
              <a:tabLst>
                <a:tab pos="469900" algn="l"/>
                <a:tab pos="470534" algn="l"/>
              </a:tabLst>
            </a:pPr>
            <a:r>
              <a:rPr sz="1100" dirty="0">
                <a:solidFill>
                  <a:srgbClr val="666666"/>
                </a:solidFill>
                <a:latin typeface="Arial" panose="020B0604020202020204" pitchFamily="34" charset="0"/>
                <a:cs typeface="Arial" panose="020B0604020202020204" pitchFamily="34" charset="0"/>
              </a:rPr>
              <a:t>9 clas</a:t>
            </a:r>
            <a:r>
              <a:rPr sz="1100" spc="45" dirty="0">
                <a:solidFill>
                  <a:srgbClr val="666666"/>
                </a:solidFill>
                <a:latin typeface="Arial" panose="020B0604020202020204" pitchFamily="34" charset="0"/>
                <a:cs typeface="Arial" panose="020B0604020202020204" pitchFamily="34" charset="0"/>
              </a:rPr>
              <a:t>srooms </a:t>
            </a:r>
            <a:r>
              <a:rPr sz="1100" spc="20" dirty="0">
                <a:solidFill>
                  <a:srgbClr val="666666"/>
                </a:solidFill>
                <a:latin typeface="Arial" panose="020B0604020202020204" pitchFamily="34" charset="0"/>
                <a:cs typeface="Arial" panose="020B0604020202020204" pitchFamily="34" charset="0"/>
              </a:rPr>
              <a:t>at </a:t>
            </a:r>
            <a:r>
              <a:rPr sz="1100" dirty="0">
                <a:solidFill>
                  <a:srgbClr val="666666"/>
                </a:solidFill>
                <a:latin typeface="Arial" panose="020B0604020202020204" pitchFamily="34" charset="0"/>
                <a:cs typeface="Arial" panose="020B0604020202020204" pitchFamily="34" charset="0"/>
              </a:rPr>
              <a:t>3 e</a:t>
            </a:r>
            <a:r>
              <a:rPr sz="1100" spc="35" dirty="0">
                <a:solidFill>
                  <a:srgbClr val="666666"/>
                </a:solidFill>
                <a:latin typeface="Arial" panose="020B0604020202020204" pitchFamily="34" charset="0"/>
                <a:cs typeface="Arial" panose="020B0604020202020204" pitchFamily="34" charset="0"/>
              </a:rPr>
              <a:t>lementary </a:t>
            </a:r>
            <a:r>
              <a:rPr sz="1100" spc="40" dirty="0">
                <a:solidFill>
                  <a:srgbClr val="666666"/>
                </a:solidFill>
                <a:latin typeface="Arial" panose="020B0604020202020204" pitchFamily="34" charset="0"/>
                <a:cs typeface="Arial" panose="020B0604020202020204" pitchFamily="34" charset="0"/>
              </a:rPr>
              <a:t>schools </a:t>
            </a:r>
            <a:r>
              <a:rPr sz="1100" spc="-20" dirty="0">
                <a:solidFill>
                  <a:srgbClr val="666666"/>
                </a:solidFill>
                <a:latin typeface="Arial" panose="020B0604020202020204" pitchFamily="34" charset="0"/>
                <a:cs typeface="Arial" panose="020B0604020202020204" pitchFamily="34" charset="0"/>
              </a:rPr>
              <a:t>in </a:t>
            </a:r>
            <a:r>
              <a:rPr sz="1100" dirty="0">
                <a:solidFill>
                  <a:srgbClr val="666666"/>
                </a:solidFill>
                <a:latin typeface="Arial" panose="020B0604020202020204" pitchFamily="34" charset="0"/>
                <a:cs typeface="Arial" panose="020B0604020202020204" pitchFamily="34" charset="0"/>
              </a:rPr>
              <a:t>2</a:t>
            </a:r>
            <a:r>
              <a:rPr sz="1100" spc="114" dirty="0">
                <a:solidFill>
                  <a:srgbClr val="666666"/>
                </a:solidFill>
                <a:latin typeface="Arial" panose="020B0604020202020204" pitchFamily="34" charset="0"/>
                <a:cs typeface="Arial" panose="020B0604020202020204" pitchFamily="34" charset="0"/>
              </a:rPr>
              <a:t> </a:t>
            </a:r>
            <a:r>
              <a:rPr sz="1100" spc="25" dirty="0">
                <a:solidFill>
                  <a:srgbClr val="666666"/>
                </a:solidFill>
                <a:latin typeface="Arial" panose="020B0604020202020204" pitchFamily="34" charset="0"/>
                <a:cs typeface="Arial" panose="020B0604020202020204" pitchFamily="34" charset="0"/>
              </a:rPr>
              <a:t>districts</a:t>
            </a:r>
            <a:endParaRPr sz="1100" dirty="0">
              <a:latin typeface="Arial" panose="020B0604020202020204" pitchFamily="34" charset="0"/>
              <a:cs typeface="Arial" panose="020B0604020202020204" pitchFamily="34" charset="0"/>
            </a:endParaRPr>
          </a:p>
          <a:p>
            <a:pPr marL="469900" marR="5080" indent="-285115">
              <a:lnSpc>
                <a:spcPct val="115399"/>
              </a:lnSpc>
              <a:spcBef>
                <a:spcPts val="375"/>
              </a:spcBef>
              <a:buSzPct val="81818"/>
              <a:buFont typeface="Arial"/>
              <a:buChar char="●"/>
              <a:tabLst>
                <a:tab pos="469900" algn="l"/>
                <a:tab pos="470534" algn="l"/>
              </a:tabLst>
            </a:pPr>
            <a:r>
              <a:rPr sz="1100" dirty="0">
                <a:solidFill>
                  <a:srgbClr val="666666"/>
                </a:solidFill>
                <a:latin typeface="Arial" panose="020B0604020202020204" pitchFamily="34" charset="0"/>
                <a:cs typeface="Arial" panose="020B0604020202020204" pitchFamily="34" charset="0"/>
              </a:rPr>
              <a:t>Los </a:t>
            </a:r>
            <a:r>
              <a:rPr sz="1100" spc="5" dirty="0">
                <a:solidFill>
                  <a:srgbClr val="666666"/>
                </a:solidFill>
                <a:latin typeface="Arial" panose="020B0604020202020204" pitchFamily="34" charset="0"/>
                <a:cs typeface="Arial" panose="020B0604020202020204" pitchFamily="34" charset="0"/>
              </a:rPr>
              <a:t>Ange</a:t>
            </a:r>
            <a:r>
              <a:rPr sz="1100" dirty="0">
                <a:solidFill>
                  <a:srgbClr val="666666"/>
                </a:solidFill>
                <a:latin typeface="Arial" panose="020B0604020202020204" pitchFamily="34" charset="0"/>
                <a:cs typeface="Arial" panose="020B0604020202020204" pitchFamily="34" charset="0"/>
              </a:rPr>
              <a:t>les </a:t>
            </a:r>
            <a:r>
              <a:rPr sz="1100" spc="-5" dirty="0">
                <a:solidFill>
                  <a:srgbClr val="666666"/>
                </a:solidFill>
                <a:latin typeface="Arial" panose="020B0604020202020204" pitchFamily="34" charset="0"/>
                <a:cs typeface="Arial" panose="020B0604020202020204" pitchFamily="34" charset="0"/>
              </a:rPr>
              <a:t>Unified </a:t>
            </a:r>
            <a:r>
              <a:rPr sz="1100" spc="60" dirty="0">
                <a:solidFill>
                  <a:srgbClr val="666666"/>
                </a:solidFill>
                <a:latin typeface="Arial" panose="020B0604020202020204" pitchFamily="34" charset="0"/>
                <a:cs typeface="Arial" panose="020B0604020202020204" pitchFamily="34" charset="0"/>
              </a:rPr>
              <a:t>School </a:t>
            </a:r>
            <a:r>
              <a:rPr sz="1100" spc="10" dirty="0">
                <a:solidFill>
                  <a:srgbClr val="666666"/>
                </a:solidFill>
                <a:latin typeface="Arial" panose="020B0604020202020204" pitchFamily="34" charset="0"/>
                <a:cs typeface="Arial" panose="020B0604020202020204" pitchFamily="34" charset="0"/>
              </a:rPr>
              <a:t>District: </a:t>
            </a:r>
            <a:r>
              <a:rPr sz="1100" spc="15" dirty="0">
                <a:solidFill>
                  <a:srgbClr val="666666"/>
                </a:solidFill>
                <a:latin typeface="Arial" panose="020B0604020202020204" pitchFamily="34" charset="0"/>
                <a:cs typeface="Arial" panose="020B0604020202020204" pitchFamily="34" charset="0"/>
              </a:rPr>
              <a:t>Del </a:t>
            </a:r>
            <a:r>
              <a:rPr sz="1100" spc="-10" dirty="0">
                <a:solidFill>
                  <a:srgbClr val="666666"/>
                </a:solidFill>
                <a:latin typeface="Arial" panose="020B0604020202020204" pitchFamily="34" charset="0"/>
                <a:cs typeface="Arial" panose="020B0604020202020204" pitchFamily="34" charset="0"/>
              </a:rPr>
              <a:t>Amo </a:t>
            </a:r>
            <a:r>
              <a:rPr sz="1100" spc="30" dirty="0">
                <a:solidFill>
                  <a:srgbClr val="666666"/>
                </a:solidFill>
                <a:latin typeface="Arial" panose="020B0604020202020204" pitchFamily="34" charset="0"/>
                <a:cs typeface="Arial" panose="020B0604020202020204" pitchFamily="34" charset="0"/>
              </a:rPr>
              <a:t>Elementary </a:t>
            </a:r>
            <a:r>
              <a:rPr sz="1100" dirty="0">
                <a:solidFill>
                  <a:srgbClr val="666666"/>
                </a:solidFill>
                <a:latin typeface="Arial" panose="020B0604020202020204" pitchFamily="34" charset="0"/>
                <a:cs typeface="Arial" panose="020B0604020202020204" pitchFamily="34" charset="0"/>
              </a:rPr>
              <a:t>&amp;  </a:t>
            </a:r>
            <a:r>
              <a:rPr sz="1100" spc="25" dirty="0">
                <a:solidFill>
                  <a:srgbClr val="666666"/>
                </a:solidFill>
                <a:latin typeface="Arial" panose="020B0604020202020204" pitchFamily="34" charset="0"/>
                <a:cs typeface="Arial" panose="020B0604020202020204" pitchFamily="34" charset="0"/>
              </a:rPr>
              <a:t>Dominguez</a:t>
            </a:r>
            <a:r>
              <a:rPr sz="1100" spc="140" dirty="0">
                <a:solidFill>
                  <a:srgbClr val="666666"/>
                </a:solidFill>
                <a:latin typeface="Arial" panose="020B0604020202020204" pitchFamily="34" charset="0"/>
                <a:cs typeface="Arial" panose="020B0604020202020204" pitchFamily="34" charset="0"/>
              </a:rPr>
              <a:t> </a:t>
            </a:r>
            <a:r>
              <a:rPr sz="1100" spc="30" dirty="0">
                <a:solidFill>
                  <a:srgbClr val="666666"/>
                </a:solidFill>
                <a:latin typeface="Arial" panose="020B0604020202020204" pitchFamily="34" charset="0"/>
                <a:cs typeface="Arial" panose="020B0604020202020204" pitchFamily="34" charset="0"/>
              </a:rPr>
              <a:t>Elementary</a:t>
            </a:r>
            <a:endParaRPr sz="1100" dirty="0">
              <a:latin typeface="Arial" panose="020B0604020202020204" pitchFamily="34" charset="0"/>
              <a:cs typeface="Arial" panose="020B0604020202020204" pitchFamily="34" charset="0"/>
            </a:endParaRPr>
          </a:p>
          <a:p>
            <a:pPr marL="469900" indent="-285115">
              <a:lnSpc>
                <a:spcPct val="100000"/>
              </a:lnSpc>
              <a:spcBef>
                <a:spcPts val="815"/>
              </a:spcBef>
              <a:buSzPct val="81818"/>
              <a:buFont typeface="Arial"/>
              <a:buChar char="●"/>
              <a:tabLst>
                <a:tab pos="469900" algn="l"/>
                <a:tab pos="470534" algn="l"/>
              </a:tabLst>
            </a:pPr>
            <a:r>
              <a:rPr sz="1100" spc="15" dirty="0">
                <a:solidFill>
                  <a:srgbClr val="666666"/>
                </a:solidFill>
                <a:latin typeface="Arial" panose="020B0604020202020204" pitchFamily="34" charset="0"/>
                <a:cs typeface="Arial" panose="020B0604020202020204" pitchFamily="34" charset="0"/>
              </a:rPr>
              <a:t>Long </a:t>
            </a:r>
            <a:r>
              <a:rPr sz="1100" spc="45" dirty="0">
                <a:solidFill>
                  <a:srgbClr val="666666"/>
                </a:solidFill>
                <a:latin typeface="Arial" panose="020B0604020202020204" pitchFamily="34" charset="0"/>
                <a:cs typeface="Arial" panose="020B0604020202020204" pitchFamily="34" charset="0"/>
              </a:rPr>
              <a:t>Beach </a:t>
            </a:r>
            <a:r>
              <a:rPr sz="1100" spc="-5" dirty="0">
                <a:solidFill>
                  <a:srgbClr val="666666"/>
                </a:solidFill>
                <a:latin typeface="Arial" panose="020B0604020202020204" pitchFamily="34" charset="0"/>
                <a:cs typeface="Arial" panose="020B0604020202020204" pitchFamily="34" charset="0"/>
              </a:rPr>
              <a:t>Unified </a:t>
            </a:r>
            <a:r>
              <a:rPr sz="1100" spc="60" dirty="0">
                <a:solidFill>
                  <a:srgbClr val="666666"/>
                </a:solidFill>
                <a:latin typeface="Arial" panose="020B0604020202020204" pitchFamily="34" charset="0"/>
                <a:cs typeface="Arial" panose="020B0604020202020204" pitchFamily="34" charset="0"/>
              </a:rPr>
              <a:t>School </a:t>
            </a:r>
            <a:r>
              <a:rPr sz="1100" spc="10" dirty="0">
                <a:solidFill>
                  <a:srgbClr val="666666"/>
                </a:solidFill>
                <a:latin typeface="Arial" panose="020B0604020202020204" pitchFamily="34" charset="0"/>
                <a:cs typeface="Arial" panose="020B0604020202020204" pitchFamily="34" charset="0"/>
              </a:rPr>
              <a:t>District: </a:t>
            </a:r>
            <a:r>
              <a:rPr sz="1100" spc="45" dirty="0">
                <a:solidFill>
                  <a:srgbClr val="666666"/>
                </a:solidFill>
                <a:latin typeface="Arial" panose="020B0604020202020204" pitchFamily="34" charset="0"/>
                <a:cs typeface="Arial" panose="020B0604020202020204" pitchFamily="34" charset="0"/>
              </a:rPr>
              <a:t>Hudson</a:t>
            </a:r>
            <a:r>
              <a:rPr sz="1100" spc="50" dirty="0">
                <a:solidFill>
                  <a:srgbClr val="666666"/>
                </a:solidFill>
                <a:latin typeface="Arial" panose="020B0604020202020204" pitchFamily="34" charset="0"/>
                <a:cs typeface="Arial" panose="020B0604020202020204" pitchFamily="34" charset="0"/>
              </a:rPr>
              <a:t> </a:t>
            </a:r>
            <a:r>
              <a:rPr sz="1100" spc="30" dirty="0">
                <a:solidFill>
                  <a:srgbClr val="666666"/>
                </a:solidFill>
                <a:latin typeface="Arial" panose="020B0604020202020204" pitchFamily="34" charset="0"/>
                <a:cs typeface="Arial" panose="020B0604020202020204" pitchFamily="34" charset="0"/>
              </a:rPr>
              <a:t>Elementary</a:t>
            </a:r>
            <a:endParaRPr sz="1100" dirty="0">
              <a:latin typeface="Arial" panose="020B0604020202020204" pitchFamily="34" charset="0"/>
              <a:cs typeface="Arial" panose="020B0604020202020204" pitchFamily="34" charset="0"/>
            </a:endParaRPr>
          </a:p>
        </p:txBody>
      </p:sp>
      <p:sp>
        <p:nvSpPr>
          <p:cNvPr id="4" name="object 4"/>
          <p:cNvSpPr txBox="1"/>
          <p:nvPr/>
        </p:nvSpPr>
        <p:spPr>
          <a:xfrm>
            <a:off x="250067" y="2859275"/>
            <a:ext cx="3814445" cy="2012859"/>
          </a:xfrm>
          <a:prstGeom prst="rect">
            <a:avLst/>
          </a:prstGeom>
        </p:spPr>
        <p:txBody>
          <a:bodyPr vert="horz" wrap="square" lIns="0" tIns="12065" rIns="0" bIns="0" rtlCol="0">
            <a:spAutoFit/>
          </a:bodyPr>
          <a:lstStyle/>
          <a:p>
            <a:pPr marL="12700" marR="133350" indent="-635">
              <a:lnSpc>
                <a:spcPct val="114599"/>
              </a:lnSpc>
              <a:spcBef>
                <a:spcPts val="95"/>
              </a:spcBef>
            </a:pPr>
            <a:r>
              <a:rPr sz="1100" b="1" spc="-40" dirty="0">
                <a:solidFill>
                  <a:srgbClr val="666666"/>
                </a:solidFill>
                <a:latin typeface="Arial" panose="020B0604020202020204" pitchFamily="34" charset="0"/>
                <a:cs typeface="Arial" panose="020B0604020202020204" pitchFamily="34" charset="0"/>
              </a:rPr>
              <a:t>Investigated</a:t>
            </a:r>
            <a:r>
              <a:rPr sz="1100" b="1" spc="-114" dirty="0">
                <a:solidFill>
                  <a:srgbClr val="666666"/>
                </a:solidFill>
                <a:latin typeface="Arial" panose="020B0604020202020204" pitchFamily="34" charset="0"/>
                <a:cs typeface="Arial" panose="020B0604020202020204" pitchFamily="34" charset="0"/>
              </a:rPr>
              <a:t> </a:t>
            </a:r>
            <a:r>
              <a:rPr sz="1100" b="1" spc="-45" dirty="0">
                <a:solidFill>
                  <a:srgbClr val="666666"/>
                </a:solidFill>
                <a:latin typeface="Arial" panose="020B0604020202020204" pitchFamily="34" charset="0"/>
                <a:cs typeface="Arial" panose="020B0604020202020204" pitchFamily="34" charset="0"/>
              </a:rPr>
              <a:t>effectiveness</a:t>
            </a:r>
            <a:r>
              <a:rPr sz="1100" b="1" spc="-135"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of</a:t>
            </a:r>
            <a:r>
              <a:rPr lang="en-US" sz="1100" b="1" spc="-35" dirty="0">
                <a:solidFill>
                  <a:srgbClr val="666666"/>
                </a:solidFill>
                <a:latin typeface="Arial" panose="020B0604020202020204" pitchFamily="34" charset="0"/>
                <a:cs typeface="Arial" panose="020B0604020202020204" pitchFamily="34" charset="0"/>
              </a:rPr>
              <a:t> </a:t>
            </a:r>
            <a:r>
              <a:rPr sz="1100" b="1" spc="-140"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three</a:t>
            </a:r>
            <a:r>
              <a:rPr sz="1100" b="1" spc="-75"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air</a:t>
            </a:r>
            <a:r>
              <a:rPr sz="1100" b="1" spc="-110" dirty="0">
                <a:solidFill>
                  <a:srgbClr val="666666"/>
                </a:solidFill>
                <a:latin typeface="Arial" panose="020B0604020202020204" pitchFamily="34" charset="0"/>
                <a:cs typeface="Arial" panose="020B0604020202020204" pitchFamily="34" charset="0"/>
              </a:rPr>
              <a:t> </a:t>
            </a:r>
            <a:r>
              <a:rPr sz="1100" b="1" spc="-60" dirty="0">
                <a:solidFill>
                  <a:srgbClr val="666666"/>
                </a:solidFill>
                <a:latin typeface="Arial" panose="020B0604020202020204" pitchFamily="34" charset="0"/>
                <a:cs typeface="Arial" panose="020B0604020202020204" pitchFamily="34" charset="0"/>
              </a:rPr>
              <a:t>purification</a:t>
            </a:r>
            <a:r>
              <a:rPr sz="1100" b="1" spc="-150" dirty="0">
                <a:solidFill>
                  <a:srgbClr val="666666"/>
                </a:solidFill>
                <a:latin typeface="Arial" panose="020B0604020202020204" pitchFamily="34" charset="0"/>
                <a:cs typeface="Arial" panose="020B0604020202020204" pitchFamily="34" charset="0"/>
              </a:rPr>
              <a:t> </a:t>
            </a:r>
            <a:r>
              <a:rPr sz="1100" b="1" spc="-60" dirty="0">
                <a:solidFill>
                  <a:srgbClr val="666666"/>
                </a:solidFill>
                <a:latin typeface="Arial" panose="020B0604020202020204" pitchFamily="34" charset="0"/>
                <a:cs typeface="Arial" panose="020B0604020202020204" pitchFamily="34" charset="0"/>
              </a:rPr>
              <a:t>systems</a:t>
            </a:r>
            <a:r>
              <a:rPr sz="1100" b="1" spc="-75"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in  </a:t>
            </a:r>
            <a:r>
              <a:rPr sz="1100" b="1" spc="-55" dirty="0">
                <a:solidFill>
                  <a:srgbClr val="666666"/>
                </a:solidFill>
                <a:latin typeface="Arial" panose="020B0604020202020204" pitchFamily="34" charset="0"/>
                <a:cs typeface="Arial" panose="020B0604020202020204" pitchFamily="34" charset="0"/>
              </a:rPr>
              <a:t>reducing </a:t>
            </a:r>
            <a:r>
              <a:rPr sz="1100" b="1" spc="-35" dirty="0">
                <a:solidFill>
                  <a:srgbClr val="666666"/>
                </a:solidFill>
                <a:latin typeface="Arial" panose="020B0604020202020204" pitchFamily="34" charset="0"/>
                <a:cs typeface="Arial" panose="020B0604020202020204" pitchFamily="34" charset="0"/>
              </a:rPr>
              <a:t>and </a:t>
            </a:r>
            <a:r>
              <a:rPr sz="1100" b="1" spc="-55" dirty="0">
                <a:solidFill>
                  <a:srgbClr val="666666"/>
                </a:solidFill>
                <a:latin typeface="Arial" panose="020B0604020202020204" pitchFamily="34" charset="0"/>
                <a:cs typeface="Arial" panose="020B0604020202020204" pitchFamily="34" charset="0"/>
              </a:rPr>
              <a:t>removing</a:t>
            </a:r>
            <a:r>
              <a:rPr sz="1100" b="1" spc="-35" dirty="0">
                <a:solidFill>
                  <a:srgbClr val="666666"/>
                </a:solidFill>
                <a:latin typeface="Arial" panose="020B0604020202020204" pitchFamily="34" charset="0"/>
                <a:cs typeface="Arial" panose="020B0604020202020204" pitchFamily="34" charset="0"/>
              </a:rPr>
              <a:t> </a:t>
            </a:r>
            <a:r>
              <a:rPr sz="1100" b="1" spc="-45" dirty="0">
                <a:solidFill>
                  <a:srgbClr val="666666"/>
                </a:solidFill>
                <a:latin typeface="Arial" panose="020B0604020202020204" pitchFamily="34" charset="0"/>
                <a:cs typeface="Arial" panose="020B0604020202020204" pitchFamily="34" charset="0"/>
              </a:rPr>
              <a:t>contaminants</a:t>
            </a:r>
            <a:endParaRPr sz="1100" dirty="0">
              <a:latin typeface="Arial" panose="020B0604020202020204" pitchFamily="34" charset="0"/>
              <a:cs typeface="Arial" panose="020B0604020202020204" pitchFamily="34" charset="0"/>
            </a:endParaRPr>
          </a:p>
          <a:p>
            <a:pPr marL="469900" indent="-285115">
              <a:lnSpc>
                <a:spcPct val="100000"/>
              </a:lnSpc>
              <a:spcBef>
                <a:spcPts val="830"/>
              </a:spcBef>
              <a:buSzPct val="81818"/>
              <a:buFont typeface="Arial"/>
              <a:buChar char="●"/>
              <a:tabLst>
                <a:tab pos="469265" algn="l"/>
                <a:tab pos="470534" algn="l"/>
              </a:tabLst>
            </a:pPr>
            <a:r>
              <a:rPr sz="1100" spc="-20" dirty="0">
                <a:solidFill>
                  <a:srgbClr val="666666"/>
                </a:solidFill>
                <a:latin typeface="Arial" panose="020B0604020202020204" pitchFamily="34" charset="0"/>
                <a:cs typeface="Arial" panose="020B0604020202020204" pitchFamily="34" charset="0"/>
              </a:rPr>
              <a:t>HVAC-b</a:t>
            </a:r>
            <a:r>
              <a:rPr sz="1100" spc="50" dirty="0">
                <a:solidFill>
                  <a:srgbClr val="666666"/>
                </a:solidFill>
                <a:latin typeface="Arial" panose="020B0604020202020204" pitchFamily="34" charset="0"/>
                <a:cs typeface="Arial" panose="020B0604020202020204" pitchFamily="34" charset="0"/>
              </a:rPr>
              <a:t>ased </a:t>
            </a:r>
            <a:r>
              <a:rPr sz="1100" spc="40" dirty="0">
                <a:solidFill>
                  <a:srgbClr val="666666"/>
                </a:solidFill>
                <a:latin typeface="Arial" panose="020B0604020202020204" pitchFamily="34" charset="0"/>
                <a:cs typeface="Arial" panose="020B0604020202020204" pitchFamily="34" charset="0"/>
              </a:rPr>
              <a:t>high-performance </a:t>
            </a:r>
            <a:r>
              <a:rPr sz="1100" spc="55" dirty="0">
                <a:solidFill>
                  <a:srgbClr val="666666"/>
                </a:solidFill>
                <a:latin typeface="Arial" panose="020B0604020202020204" pitchFamily="34" charset="0"/>
                <a:cs typeface="Arial" panose="020B0604020202020204" pitchFamily="34" charset="0"/>
              </a:rPr>
              <a:t>panel</a:t>
            </a:r>
            <a:r>
              <a:rPr sz="1100" spc="25" dirty="0">
                <a:solidFill>
                  <a:srgbClr val="666666"/>
                </a:solidFill>
                <a:latin typeface="Arial" panose="020B0604020202020204" pitchFamily="34" charset="0"/>
                <a:cs typeface="Arial" panose="020B0604020202020204" pitchFamily="34" charset="0"/>
              </a:rPr>
              <a:t> </a:t>
            </a:r>
            <a:r>
              <a:rPr sz="1100" spc="-10" dirty="0">
                <a:solidFill>
                  <a:srgbClr val="666666"/>
                </a:solidFill>
                <a:latin typeface="Arial" panose="020B0604020202020204" pitchFamily="34" charset="0"/>
                <a:cs typeface="Arial" panose="020B0604020202020204" pitchFamily="34" charset="0"/>
              </a:rPr>
              <a:t>filter</a:t>
            </a:r>
            <a:endParaRPr sz="1100" dirty="0">
              <a:latin typeface="Arial" panose="020B0604020202020204" pitchFamily="34" charset="0"/>
              <a:cs typeface="Arial" panose="020B0604020202020204" pitchFamily="34" charset="0"/>
            </a:endParaRPr>
          </a:p>
          <a:p>
            <a:pPr marL="469900" indent="-285115">
              <a:lnSpc>
                <a:spcPct val="100000"/>
              </a:lnSpc>
              <a:spcBef>
                <a:spcPts val="695"/>
              </a:spcBef>
              <a:buSzPct val="81818"/>
              <a:buFont typeface="Arial"/>
              <a:buChar char="●"/>
              <a:tabLst>
                <a:tab pos="469265" algn="l"/>
                <a:tab pos="470534" algn="l"/>
              </a:tabLst>
            </a:pPr>
            <a:r>
              <a:rPr sz="1100" spc="50" dirty="0">
                <a:solidFill>
                  <a:srgbClr val="666666"/>
                </a:solidFill>
                <a:latin typeface="Arial" panose="020B0604020202020204" pitchFamily="34" charset="0"/>
                <a:cs typeface="Arial" panose="020B0604020202020204" pitchFamily="34" charset="0"/>
              </a:rPr>
              <a:t>Register-based </a:t>
            </a:r>
            <a:r>
              <a:rPr sz="1100" dirty="0">
                <a:solidFill>
                  <a:srgbClr val="666666"/>
                </a:solidFill>
                <a:latin typeface="Arial" panose="020B0604020202020204" pitchFamily="34" charset="0"/>
                <a:cs typeface="Arial" panose="020B0604020202020204" pitchFamily="34" charset="0"/>
              </a:rPr>
              <a:t>a</a:t>
            </a:r>
            <a:r>
              <a:rPr sz="1100" spc="-20" dirty="0">
                <a:solidFill>
                  <a:srgbClr val="666666"/>
                </a:solidFill>
                <a:latin typeface="Arial" panose="020B0604020202020204" pitchFamily="34" charset="0"/>
                <a:cs typeface="Arial" panose="020B0604020202020204" pitchFamily="34" charset="0"/>
              </a:rPr>
              <a:t>ir</a:t>
            </a:r>
            <a:r>
              <a:rPr sz="1100" spc="-150"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purifier</a:t>
            </a:r>
            <a:endParaRPr sz="1100" dirty="0">
              <a:latin typeface="Arial" panose="020B0604020202020204" pitchFamily="34" charset="0"/>
              <a:cs typeface="Arial" panose="020B0604020202020204" pitchFamily="34" charset="0"/>
            </a:endParaRPr>
          </a:p>
          <a:p>
            <a:pPr marL="469900" indent="-285115">
              <a:lnSpc>
                <a:spcPct val="100000"/>
              </a:lnSpc>
              <a:spcBef>
                <a:spcPts val="710"/>
              </a:spcBef>
              <a:buSzPct val="81818"/>
              <a:buFont typeface="Arial"/>
              <a:buChar char="●"/>
              <a:tabLst>
                <a:tab pos="469265" algn="l"/>
                <a:tab pos="470534" algn="l"/>
              </a:tabLst>
            </a:pPr>
            <a:r>
              <a:rPr sz="1100" spc="50" dirty="0">
                <a:solidFill>
                  <a:srgbClr val="666666"/>
                </a:solidFill>
                <a:latin typeface="Arial" panose="020B0604020202020204" pitchFamily="34" charset="0"/>
                <a:cs typeface="Arial" panose="020B0604020202020204" pitchFamily="34" charset="0"/>
              </a:rPr>
              <a:t>Stand</a:t>
            </a:r>
            <a:r>
              <a:rPr lang="en-US" sz="1100" spc="50" dirty="0">
                <a:solidFill>
                  <a:srgbClr val="666666"/>
                </a:solidFill>
                <a:latin typeface="Arial" panose="020B0604020202020204" pitchFamily="34" charset="0"/>
                <a:cs typeface="Arial" panose="020B0604020202020204" pitchFamily="34" charset="0"/>
              </a:rPr>
              <a:t> </a:t>
            </a:r>
            <a:r>
              <a:rPr sz="1100" spc="50" dirty="0">
                <a:solidFill>
                  <a:srgbClr val="666666"/>
                </a:solidFill>
                <a:latin typeface="Arial" panose="020B0604020202020204" pitchFamily="34" charset="0"/>
                <a:cs typeface="Arial" panose="020B0604020202020204" pitchFamily="34" charset="0"/>
              </a:rPr>
              <a:t>a</a:t>
            </a:r>
            <a:r>
              <a:rPr sz="1100" spc="10" dirty="0">
                <a:solidFill>
                  <a:srgbClr val="666666"/>
                </a:solidFill>
                <a:latin typeface="Arial" panose="020B0604020202020204" pitchFamily="34" charset="0"/>
                <a:cs typeface="Arial" panose="020B0604020202020204" pitchFamily="34" charset="0"/>
              </a:rPr>
              <a:t>lone</a:t>
            </a:r>
            <a:r>
              <a:rPr sz="1100" spc="-50" dirty="0">
                <a:solidFill>
                  <a:srgbClr val="666666"/>
                </a:solidFill>
                <a:latin typeface="Arial" panose="020B0604020202020204" pitchFamily="34" charset="0"/>
                <a:cs typeface="Arial" panose="020B0604020202020204" pitchFamily="34" charset="0"/>
              </a:rPr>
              <a:t> </a:t>
            </a:r>
            <a:r>
              <a:rPr sz="1100" spc="45" dirty="0">
                <a:solidFill>
                  <a:srgbClr val="666666"/>
                </a:solidFill>
                <a:latin typeface="Arial" panose="020B0604020202020204" pitchFamily="34" charset="0"/>
                <a:cs typeface="Arial" panose="020B0604020202020204" pitchFamily="34" charset="0"/>
              </a:rPr>
              <a:t>system</a:t>
            </a:r>
            <a:endParaRPr sz="1100" dirty="0">
              <a:latin typeface="Arial" panose="020B0604020202020204" pitchFamily="34" charset="0"/>
              <a:cs typeface="Arial" panose="020B0604020202020204" pitchFamily="34" charset="0"/>
            </a:endParaRPr>
          </a:p>
          <a:p>
            <a:pPr>
              <a:lnSpc>
                <a:spcPct val="100000"/>
              </a:lnSpc>
              <a:spcBef>
                <a:spcPts val="20"/>
              </a:spcBef>
            </a:pPr>
            <a:endParaRPr sz="1650" dirty="0">
              <a:latin typeface="Times New Roman"/>
              <a:cs typeface="Times New Roman"/>
            </a:endParaRPr>
          </a:p>
          <a:p>
            <a:pPr marL="12700" marR="5080">
              <a:lnSpc>
                <a:spcPct val="114599"/>
              </a:lnSpc>
            </a:pPr>
            <a:r>
              <a:rPr sz="1100" b="1" spc="-55" dirty="0">
                <a:solidFill>
                  <a:srgbClr val="666666"/>
                </a:solidFill>
                <a:latin typeface="Arial" panose="020B0604020202020204" pitchFamily="34" charset="0"/>
                <a:cs typeface="Arial" panose="020B0604020202020204" pitchFamily="34" charset="0"/>
              </a:rPr>
              <a:t>Findings </a:t>
            </a:r>
            <a:r>
              <a:rPr sz="1100" dirty="0">
                <a:solidFill>
                  <a:srgbClr val="666666"/>
                </a:solidFill>
                <a:latin typeface="Arial" panose="020B0604020202020204" pitchFamily="34" charset="0"/>
                <a:cs typeface="Arial" panose="020B0604020202020204" pitchFamily="34" charset="0"/>
              </a:rPr>
              <a:t>: </a:t>
            </a:r>
            <a:r>
              <a:rPr sz="1100" spc="-40" dirty="0">
                <a:solidFill>
                  <a:srgbClr val="666666"/>
                </a:solidFill>
                <a:latin typeface="Arial" panose="020B0604020202020204" pitchFamily="34" charset="0"/>
                <a:cs typeface="Arial" panose="020B0604020202020204" pitchFamily="34" charset="0"/>
              </a:rPr>
              <a:t>IQAir </a:t>
            </a:r>
            <a:r>
              <a:rPr sz="1100" spc="40" dirty="0">
                <a:solidFill>
                  <a:srgbClr val="666666"/>
                </a:solidFill>
                <a:latin typeface="Arial" panose="020B0604020202020204" pitchFamily="34" charset="0"/>
                <a:cs typeface="Arial" panose="020B0604020202020204" pitchFamily="34" charset="0"/>
              </a:rPr>
              <a:t>technology </a:t>
            </a:r>
            <a:r>
              <a:rPr sz="1100" b="1" spc="-45" dirty="0">
                <a:solidFill>
                  <a:srgbClr val="666666"/>
                </a:solidFill>
                <a:latin typeface="Arial" panose="020B0604020202020204" pitchFamily="34" charset="0"/>
                <a:cs typeface="Arial" panose="020B0604020202020204" pitchFamily="34" charset="0"/>
              </a:rPr>
              <a:t>removed </a:t>
            </a:r>
            <a:r>
              <a:rPr sz="1100" b="1" spc="-35" dirty="0">
                <a:solidFill>
                  <a:srgbClr val="666666"/>
                </a:solidFill>
                <a:latin typeface="Arial" panose="020B0604020202020204" pitchFamily="34" charset="0"/>
                <a:cs typeface="Arial" panose="020B0604020202020204" pitchFamily="34" charset="0"/>
              </a:rPr>
              <a:t>up </a:t>
            </a:r>
            <a:r>
              <a:rPr sz="1100" b="1" spc="-30" dirty="0">
                <a:solidFill>
                  <a:srgbClr val="666666"/>
                </a:solidFill>
                <a:latin typeface="Arial" panose="020B0604020202020204" pitchFamily="34" charset="0"/>
                <a:cs typeface="Arial" panose="020B0604020202020204" pitchFamily="34" charset="0"/>
              </a:rPr>
              <a:t>to </a:t>
            </a:r>
            <a:r>
              <a:rPr sz="1100" b="1" spc="-5" dirty="0">
                <a:solidFill>
                  <a:srgbClr val="666666"/>
                </a:solidFill>
                <a:latin typeface="Arial" panose="020B0604020202020204" pitchFamily="34" charset="0"/>
                <a:cs typeface="Arial" panose="020B0604020202020204" pitchFamily="34" charset="0"/>
              </a:rPr>
              <a:t>90% </a:t>
            </a:r>
            <a:r>
              <a:rPr sz="1100" spc="15" dirty="0">
                <a:solidFill>
                  <a:srgbClr val="666666"/>
                </a:solidFill>
                <a:latin typeface="Arial" panose="020B0604020202020204" pitchFamily="34" charset="0"/>
                <a:cs typeface="Arial" panose="020B0604020202020204" pitchFamily="34" charset="0"/>
              </a:rPr>
              <a:t>of </a:t>
            </a:r>
            <a:r>
              <a:rPr sz="1100" spc="45" dirty="0">
                <a:solidFill>
                  <a:srgbClr val="666666"/>
                </a:solidFill>
                <a:latin typeface="Arial" panose="020B0604020202020204" pitchFamily="34" charset="0"/>
                <a:cs typeface="Arial" panose="020B0604020202020204" pitchFamily="34" charset="0"/>
              </a:rPr>
              <a:t>diesel</a:t>
            </a:r>
            <a:r>
              <a:rPr sz="1100" spc="-140" dirty="0">
                <a:solidFill>
                  <a:srgbClr val="666666"/>
                </a:solidFill>
                <a:latin typeface="Arial" panose="020B0604020202020204" pitchFamily="34" charset="0"/>
                <a:cs typeface="Arial" panose="020B0604020202020204" pitchFamily="34" charset="0"/>
              </a:rPr>
              <a:t> </a:t>
            </a:r>
            <a:r>
              <a:rPr sz="1100" spc="45" dirty="0">
                <a:solidFill>
                  <a:srgbClr val="666666"/>
                </a:solidFill>
                <a:latin typeface="Arial" panose="020B0604020202020204" pitchFamily="34" charset="0"/>
                <a:cs typeface="Arial" panose="020B0604020202020204" pitchFamily="34" charset="0"/>
              </a:rPr>
              <a:t>soot,  </a:t>
            </a:r>
            <a:r>
              <a:rPr sz="1100" spc="30" dirty="0">
                <a:solidFill>
                  <a:srgbClr val="666666"/>
                </a:solidFill>
                <a:latin typeface="Arial" panose="020B0604020202020204" pitchFamily="34" charset="0"/>
                <a:cs typeface="Arial" panose="020B0604020202020204" pitchFamily="34" charset="0"/>
              </a:rPr>
              <a:t>particulate </a:t>
            </a:r>
            <a:r>
              <a:rPr sz="1100" spc="45" dirty="0">
                <a:solidFill>
                  <a:srgbClr val="666666"/>
                </a:solidFill>
                <a:latin typeface="Arial" panose="020B0604020202020204" pitchFamily="34" charset="0"/>
                <a:cs typeface="Arial" panose="020B0604020202020204" pitchFamily="34" charset="0"/>
              </a:rPr>
              <a:t>matter </a:t>
            </a:r>
            <a:r>
              <a:rPr sz="1100" spc="30" dirty="0">
                <a:solidFill>
                  <a:srgbClr val="666666"/>
                </a:solidFill>
                <a:latin typeface="Arial" panose="020B0604020202020204" pitchFamily="34" charset="0"/>
                <a:cs typeface="Arial" panose="020B0604020202020204" pitchFamily="34" charset="0"/>
              </a:rPr>
              <a:t>and </a:t>
            </a:r>
            <a:r>
              <a:rPr sz="1100" spc="45" dirty="0">
                <a:solidFill>
                  <a:srgbClr val="666666"/>
                </a:solidFill>
                <a:latin typeface="Arial" panose="020B0604020202020204" pitchFamily="34" charset="0"/>
                <a:cs typeface="Arial" panose="020B0604020202020204" pitchFamily="34" charset="0"/>
              </a:rPr>
              <a:t>other </a:t>
            </a:r>
            <a:r>
              <a:rPr sz="1100" spc="30" dirty="0">
                <a:solidFill>
                  <a:srgbClr val="666666"/>
                </a:solidFill>
                <a:latin typeface="Arial" panose="020B0604020202020204" pitchFamily="34" charset="0"/>
                <a:cs typeface="Arial" panose="020B0604020202020204" pitchFamily="34" charset="0"/>
              </a:rPr>
              <a:t>pollutants </a:t>
            </a:r>
            <a:r>
              <a:rPr sz="1100" spc="-20" dirty="0">
                <a:solidFill>
                  <a:srgbClr val="666666"/>
                </a:solidFill>
                <a:latin typeface="Arial" panose="020B0604020202020204" pitchFamily="34" charset="0"/>
                <a:cs typeface="Arial" panose="020B0604020202020204" pitchFamily="34" charset="0"/>
              </a:rPr>
              <a:t>in </a:t>
            </a:r>
            <a:r>
              <a:rPr sz="1100" dirty="0">
                <a:solidFill>
                  <a:srgbClr val="666666"/>
                </a:solidFill>
                <a:latin typeface="Arial" panose="020B0604020202020204" pitchFamily="34" charset="0"/>
                <a:cs typeface="Arial" panose="020B0604020202020204" pitchFamily="34" charset="0"/>
              </a:rPr>
              <a:t>c</a:t>
            </a:r>
            <a:r>
              <a:rPr sz="1100" spc="35" dirty="0">
                <a:solidFill>
                  <a:srgbClr val="666666"/>
                </a:solidFill>
                <a:latin typeface="Arial" panose="020B0604020202020204" pitchFamily="34" charset="0"/>
                <a:cs typeface="Arial" panose="020B0604020202020204" pitchFamily="34" charset="0"/>
              </a:rPr>
              <a:t>lassrooms.</a:t>
            </a:r>
            <a:endParaRPr sz="1100" dirty="0">
              <a:latin typeface="Arial" panose="020B0604020202020204" pitchFamily="34" charset="0"/>
              <a:cs typeface="Arial" panose="020B0604020202020204" pitchFamily="34" charset="0"/>
            </a:endParaRPr>
          </a:p>
        </p:txBody>
      </p:sp>
      <p:sp>
        <p:nvSpPr>
          <p:cNvPr id="5" name="object 5"/>
          <p:cNvSpPr/>
          <p:nvPr/>
        </p:nvSpPr>
        <p:spPr>
          <a:xfrm>
            <a:off x="5044440" y="473964"/>
            <a:ext cx="4099559" cy="4529327"/>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6106667" y="2125979"/>
            <a:ext cx="2037714" cy="669290"/>
          </a:xfrm>
          <a:custGeom>
            <a:avLst/>
            <a:gdLst/>
            <a:ahLst/>
            <a:cxnLst/>
            <a:rect l="l" t="t" r="r" b="b"/>
            <a:pathLst>
              <a:path w="2037715" h="669289">
                <a:moveTo>
                  <a:pt x="0" y="0"/>
                </a:moveTo>
                <a:lnTo>
                  <a:pt x="2037461" y="0"/>
                </a:lnTo>
                <a:lnTo>
                  <a:pt x="2037461" y="668782"/>
                </a:lnTo>
                <a:lnTo>
                  <a:pt x="0" y="668782"/>
                </a:lnTo>
                <a:lnTo>
                  <a:pt x="0" y="0"/>
                </a:lnTo>
                <a:close/>
              </a:path>
            </a:pathLst>
          </a:custGeom>
          <a:solidFill>
            <a:srgbClr val="FFFFFF">
              <a:alpha val="43527"/>
            </a:srgbClr>
          </a:solidFill>
        </p:spPr>
        <p:txBody>
          <a:bodyPr wrap="square" lIns="0" tIns="0" rIns="0" bIns="0" rtlCol="0"/>
          <a:lstStyle/>
          <a:p>
            <a:endParaRPr dirty="0"/>
          </a:p>
        </p:txBody>
      </p:sp>
      <p:sp>
        <p:nvSpPr>
          <p:cNvPr id="8" name="object 8"/>
          <p:cNvSpPr/>
          <p:nvPr/>
        </p:nvSpPr>
        <p:spPr>
          <a:xfrm>
            <a:off x="6106667" y="2125979"/>
            <a:ext cx="2037714" cy="669290"/>
          </a:xfrm>
          <a:custGeom>
            <a:avLst/>
            <a:gdLst/>
            <a:ahLst/>
            <a:cxnLst/>
            <a:rect l="l" t="t" r="r" b="b"/>
            <a:pathLst>
              <a:path w="2037715" h="669289">
                <a:moveTo>
                  <a:pt x="0" y="0"/>
                </a:moveTo>
                <a:lnTo>
                  <a:pt x="2037461" y="0"/>
                </a:lnTo>
                <a:lnTo>
                  <a:pt x="2037461" y="668782"/>
                </a:lnTo>
                <a:lnTo>
                  <a:pt x="0" y="668782"/>
                </a:lnTo>
                <a:lnTo>
                  <a:pt x="0" y="0"/>
                </a:lnTo>
                <a:close/>
              </a:path>
            </a:pathLst>
          </a:custGeom>
          <a:ln w="9144">
            <a:solidFill>
              <a:srgbClr val="FFFFFF"/>
            </a:solidFill>
          </a:ln>
        </p:spPr>
        <p:txBody>
          <a:bodyPr wrap="square" lIns="0" tIns="0" rIns="0" bIns="0" rtlCol="0"/>
          <a:lstStyle/>
          <a:p>
            <a:endParaRPr dirty="0"/>
          </a:p>
        </p:txBody>
      </p:sp>
      <p:sp>
        <p:nvSpPr>
          <p:cNvPr id="9" name="object 9"/>
          <p:cNvSpPr txBox="1"/>
          <p:nvPr/>
        </p:nvSpPr>
        <p:spPr>
          <a:xfrm>
            <a:off x="6106667" y="2204895"/>
            <a:ext cx="2037714" cy="391160"/>
          </a:xfrm>
          <a:prstGeom prst="rect">
            <a:avLst/>
          </a:prstGeom>
        </p:spPr>
        <p:txBody>
          <a:bodyPr vert="horz" wrap="square" lIns="0" tIns="12700" rIns="0" bIns="0" rtlCol="0">
            <a:spAutoFit/>
          </a:bodyPr>
          <a:lstStyle/>
          <a:p>
            <a:pPr marL="69850">
              <a:lnSpc>
                <a:spcPct val="100000"/>
              </a:lnSpc>
              <a:spcBef>
                <a:spcPts val="100"/>
              </a:spcBef>
            </a:pPr>
            <a:r>
              <a:rPr sz="2400" spc="-5" dirty="0">
                <a:solidFill>
                  <a:srgbClr val="FFFFFF"/>
                </a:solidFill>
                <a:latin typeface="Arial"/>
                <a:cs typeface="Arial"/>
              </a:rPr>
              <a:t>90%</a:t>
            </a:r>
            <a:r>
              <a:rPr sz="2400" spc="-85" dirty="0">
                <a:solidFill>
                  <a:srgbClr val="FFFFFF"/>
                </a:solidFill>
                <a:latin typeface="Arial"/>
                <a:cs typeface="Arial"/>
              </a:rPr>
              <a:t> </a:t>
            </a:r>
            <a:r>
              <a:rPr sz="2400" spc="-10" dirty="0">
                <a:solidFill>
                  <a:srgbClr val="FFFFFF"/>
                </a:solidFill>
                <a:latin typeface="Arial"/>
                <a:cs typeface="Arial"/>
              </a:rPr>
              <a:t>Effective</a:t>
            </a:r>
            <a:endParaRPr sz="2400" dirty="0">
              <a:latin typeface="Arial"/>
              <a:cs typeface="Arial"/>
            </a:endParaRPr>
          </a:p>
        </p:txBody>
      </p:sp>
      <p:sp>
        <p:nvSpPr>
          <p:cNvPr id="10" name="object 10"/>
          <p:cNvSpPr txBox="1"/>
          <p:nvPr/>
        </p:nvSpPr>
        <p:spPr>
          <a:xfrm>
            <a:off x="105059" y="122160"/>
            <a:ext cx="3307079"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The </a:t>
            </a:r>
            <a:r>
              <a:rPr sz="1100" spc="-5" dirty="0">
                <a:solidFill>
                  <a:srgbClr val="FFFFFF"/>
                </a:solidFill>
                <a:latin typeface="Arial"/>
                <a:cs typeface="Arial"/>
              </a:rPr>
              <a:t>Solution: Environmental Justice and Air</a:t>
            </a:r>
            <a:r>
              <a:rPr sz="1100" spc="-30" dirty="0">
                <a:solidFill>
                  <a:srgbClr val="FFFFFF"/>
                </a:solidFill>
                <a:latin typeface="Arial"/>
                <a:cs typeface="Arial"/>
              </a:rPr>
              <a:t> </a:t>
            </a:r>
            <a:r>
              <a:rPr sz="1100" spc="-5" dirty="0">
                <a:solidFill>
                  <a:srgbClr val="FFFFFF"/>
                </a:solidFill>
                <a:latin typeface="Arial"/>
                <a:cs typeface="Arial"/>
              </a:rPr>
              <a:t>Filtration</a:t>
            </a:r>
            <a:endParaRPr sz="11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1" y="122160"/>
            <a:ext cx="2191385" cy="193675"/>
          </a:xfrm>
          <a:prstGeom prst="rect">
            <a:avLst/>
          </a:prstGeom>
        </p:spPr>
        <p:txBody>
          <a:bodyPr vert="horz" wrap="square" lIns="0" tIns="13335" rIns="0" bIns="0" rtlCol="0">
            <a:spAutoFit/>
          </a:bodyPr>
          <a:lstStyle/>
          <a:p>
            <a:pPr marL="12700">
              <a:lnSpc>
                <a:spcPct val="100000"/>
              </a:lnSpc>
              <a:spcBef>
                <a:spcPts val="105"/>
              </a:spcBef>
            </a:pPr>
            <a:r>
              <a:rPr sz="1100" dirty="0"/>
              <a:t>The </a:t>
            </a:r>
            <a:r>
              <a:rPr sz="1100" spc="-5" dirty="0"/>
              <a:t>Solution: Clean Air </a:t>
            </a:r>
            <a:r>
              <a:rPr sz="1100" dirty="0"/>
              <a:t>for</a:t>
            </a:r>
            <a:r>
              <a:rPr sz="1100" spc="-114" dirty="0"/>
              <a:t> </a:t>
            </a:r>
            <a:r>
              <a:rPr sz="1100" spc="-5" dirty="0"/>
              <a:t>Schools</a:t>
            </a:r>
            <a:endParaRPr sz="1100" dirty="0"/>
          </a:p>
        </p:txBody>
      </p:sp>
      <p:sp>
        <p:nvSpPr>
          <p:cNvPr id="4" name="object 4"/>
          <p:cNvSpPr txBox="1"/>
          <p:nvPr/>
        </p:nvSpPr>
        <p:spPr>
          <a:xfrm>
            <a:off x="228600" y="742951"/>
            <a:ext cx="3581400" cy="2150589"/>
          </a:xfrm>
          <a:prstGeom prst="rect">
            <a:avLst/>
          </a:prstGeom>
        </p:spPr>
        <p:txBody>
          <a:bodyPr vert="horz" wrap="square" lIns="0" tIns="36830" rIns="0" bIns="0" rtlCol="0">
            <a:spAutoFit/>
          </a:bodyPr>
          <a:lstStyle/>
          <a:p>
            <a:pPr marL="12700">
              <a:lnSpc>
                <a:spcPct val="100000"/>
              </a:lnSpc>
              <a:spcBef>
                <a:spcPts val="290"/>
              </a:spcBef>
            </a:pPr>
            <a:r>
              <a:rPr sz="1100" b="1" spc="-45" dirty="0">
                <a:solidFill>
                  <a:srgbClr val="666666"/>
                </a:solidFill>
                <a:latin typeface="Arial" panose="020B0604020202020204" pitchFamily="34" charset="0"/>
                <a:cs typeface="Arial" panose="020B0604020202020204" pitchFamily="34" charset="0"/>
              </a:rPr>
              <a:t>Customized</a:t>
            </a:r>
            <a:r>
              <a:rPr sz="1100" b="1" spc="-90" dirty="0">
                <a:solidFill>
                  <a:srgbClr val="666666"/>
                </a:solidFill>
                <a:latin typeface="Arial" panose="020B0604020202020204" pitchFamily="34" charset="0"/>
                <a:cs typeface="Arial" panose="020B0604020202020204" pitchFamily="34" charset="0"/>
              </a:rPr>
              <a:t> </a:t>
            </a:r>
            <a:r>
              <a:rPr sz="1100" b="1" spc="-55" dirty="0">
                <a:solidFill>
                  <a:srgbClr val="666666"/>
                </a:solidFill>
                <a:latin typeface="Arial" panose="020B0604020202020204" pitchFamily="34" charset="0"/>
                <a:cs typeface="Arial" panose="020B0604020202020204" pitchFamily="34" charset="0"/>
              </a:rPr>
              <a:t>solutions</a:t>
            </a:r>
            <a:r>
              <a:rPr sz="1100" b="1" spc="-155" dirty="0">
                <a:solidFill>
                  <a:srgbClr val="666666"/>
                </a:solidFill>
                <a:latin typeface="Arial" panose="020B0604020202020204" pitchFamily="34" charset="0"/>
                <a:cs typeface="Arial" panose="020B0604020202020204" pitchFamily="34" charset="0"/>
              </a:rPr>
              <a:t> </a:t>
            </a:r>
            <a:r>
              <a:rPr sz="1100" b="1" spc="-40" dirty="0">
                <a:solidFill>
                  <a:srgbClr val="666666"/>
                </a:solidFill>
                <a:latin typeface="Arial" panose="020B0604020202020204" pitchFamily="34" charset="0"/>
                <a:cs typeface="Arial" panose="020B0604020202020204" pitchFamily="34" charset="0"/>
              </a:rPr>
              <a:t>for</a:t>
            </a:r>
            <a:r>
              <a:rPr sz="1100" b="1" spc="-140" dirty="0">
                <a:solidFill>
                  <a:srgbClr val="666666"/>
                </a:solidFill>
                <a:latin typeface="Arial" panose="020B0604020202020204" pitchFamily="34" charset="0"/>
                <a:cs typeface="Arial" panose="020B0604020202020204" pitchFamily="34" charset="0"/>
              </a:rPr>
              <a:t> </a:t>
            </a:r>
            <a:r>
              <a:rPr sz="1100" b="1" spc="-55" dirty="0">
                <a:solidFill>
                  <a:srgbClr val="666666"/>
                </a:solidFill>
                <a:latin typeface="Arial" panose="020B0604020202020204" pitchFamily="34" charset="0"/>
                <a:cs typeface="Arial" panose="020B0604020202020204" pitchFamily="34" charset="0"/>
              </a:rPr>
              <a:t>individual</a:t>
            </a:r>
            <a:r>
              <a:rPr sz="1100" b="1" spc="-150" dirty="0">
                <a:solidFill>
                  <a:srgbClr val="666666"/>
                </a:solidFill>
                <a:latin typeface="Arial" panose="020B0604020202020204" pitchFamily="34" charset="0"/>
                <a:cs typeface="Arial" panose="020B0604020202020204" pitchFamily="34" charset="0"/>
              </a:rPr>
              <a:t> </a:t>
            </a:r>
            <a:r>
              <a:rPr sz="1100" b="1" spc="-55" dirty="0">
                <a:solidFill>
                  <a:srgbClr val="666666"/>
                </a:solidFill>
                <a:latin typeface="Arial" panose="020B0604020202020204" pitchFamily="34" charset="0"/>
                <a:cs typeface="Arial" panose="020B0604020202020204" pitchFamily="34" charset="0"/>
              </a:rPr>
              <a:t>schools</a:t>
            </a:r>
            <a:r>
              <a:rPr lang="en-US" sz="1100" b="1" spc="-55" dirty="0">
                <a:solidFill>
                  <a:srgbClr val="666666"/>
                </a:solidFill>
                <a:latin typeface="Arial" panose="020B0604020202020204" pitchFamily="34" charset="0"/>
                <a:cs typeface="Arial" panose="020B0604020202020204" pitchFamily="34" charset="0"/>
              </a:rPr>
              <a:t> include the </a:t>
            </a:r>
            <a:r>
              <a:rPr sz="1100" b="1" spc="-5" dirty="0">
                <a:solidFill>
                  <a:srgbClr val="666666"/>
                </a:solidFill>
                <a:latin typeface="Arial" panose="020B0604020202020204" pitchFamily="34" charset="0"/>
                <a:cs typeface="Arial" panose="020B0604020202020204" pitchFamily="34" charset="0"/>
              </a:rPr>
              <a:t>following</a:t>
            </a:r>
            <a:r>
              <a:rPr sz="1100" b="1" spc="10" dirty="0">
                <a:solidFill>
                  <a:srgbClr val="666666"/>
                </a:solidFill>
                <a:latin typeface="Arial" panose="020B0604020202020204" pitchFamily="34" charset="0"/>
                <a:cs typeface="Arial" panose="020B0604020202020204" pitchFamily="34" charset="0"/>
              </a:rPr>
              <a:t> </a:t>
            </a:r>
            <a:r>
              <a:rPr sz="1100" b="1" spc="-5" dirty="0">
                <a:solidFill>
                  <a:srgbClr val="666666"/>
                </a:solidFill>
                <a:latin typeface="Arial" panose="020B0604020202020204" pitchFamily="34" charset="0"/>
                <a:cs typeface="Arial" panose="020B0604020202020204" pitchFamily="34" charset="0"/>
              </a:rPr>
              <a:t>technologies</a:t>
            </a:r>
            <a:r>
              <a:rPr sz="1100" spc="-5" dirty="0">
                <a:solidFill>
                  <a:srgbClr val="666666"/>
                </a:solidFill>
                <a:latin typeface="Arial" panose="020B0604020202020204" pitchFamily="34" charset="0"/>
                <a:cs typeface="Arial" panose="020B0604020202020204" pitchFamily="34" charset="0"/>
              </a:rPr>
              <a:t>:</a:t>
            </a:r>
            <a:endParaRPr lang="en-US" sz="1100" spc="-5" dirty="0">
              <a:solidFill>
                <a:srgbClr val="666666"/>
              </a:solidFill>
              <a:latin typeface="Arial" panose="020B0604020202020204" pitchFamily="34" charset="0"/>
              <a:cs typeface="Arial" panose="020B0604020202020204" pitchFamily="34" charset="0"/>
            </a:endParaRPr>
          </a:p>
          <a:p>
            <a:pPr marL="12700">
              <a:lnSpc>
                <a:spcPct val="100000"/>
              </a:lnSpc>
              <a:spcBef>
                <a:spcPts val="290"/>
              </a:spcBef>
            </a:pPr>
            <a:endParaRPr sz="1100" dirty="0">
              <a:latin typeface="Arial" panose="020B0604020202020204" pitchFamily="34" charset="0"/>
              <a:cs typeface="Arial" panose="020B0604020202020204" pitchFamily="34" charset="0"/>
            </a:endParaRPr>
          </a:p>
          <a:p>
            <a:pPr marL="469265" indent="-284480">
              <a:lnSpc>
                <a:spcPct val="100000"/>
              </a:lnSpc>
              <a:spcBef>
                <a:spcPts val="825"/>
              </a:spcBef>
              <a:buSzPct val="81818"/>
              <a:buChar char="●"/>
              <a:tabLst>
                <a:tab pos="469265" algn="l"/>
                <a:tab pos="469900" algn="l"/>
              </a:tabLst>
            </a:pPr>
            <a:r>
              <a:rPr sz="1100" spc="-5" dirty="0">
                <a:solidFill>
                  <a:srgbClr val="666666"/>
                </a:solidFill>
                <a:latin typeface="Arial" panose="020B0604020202020204" pitchFamily="34" charset="0"/>
                <a:cs typeface="Arial" panose="020B0604020202020204" pitchFamily="34" charset="0"/>
              </a:rPr>
              <a:t>Air quality</a:t>
            </a:r>
            <a:r>
              <a:rPr sz="1100" spc="-50"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monitors</a:t>
            </a:r>
            <a:endParaRPr sz="1100" dirty="0">
              <a:latin typeface="Arial" panose="020B0604020202020204" pitchFamily="34" charset="0"/>
              <a:cs typeface="Arial" panose="020B0604020202020204" pitchFamily="34" charset="0"/>
            </a:endParaRPr>
          </a:p>
          <a:p>
            <a:pPr marL="469265" indent="-284480">
              <a:lnSpc>
                <a:spcPct val="100000"/>
              </a:lnSpc>
              <a:spcBef>
                <a:spcPts val="710"/>
              </a:spcBef>
              <a:buSzPct val="81818"/>
              <a:buChar char="●"/>
              <a:tabLst>
                <a:tab pos="469265" algn="l"/>
                <a:tab pos="469900" algn="l"/>
              </a:tabLst>
            </a:pPr>
            <a:r>
              <a:rPr sz="1100" spc="-5" dirty="0">
                <a:solidFill>
                  <a:srgbClr val="666666"/>
                </a:solidFill>
                <a:latin typeface="Arial" panose="020B0604020202020204" pitchFamily="34" charset="0"/>
                <a:cs typeface="Arial" panose="020B0604020202020204" pitchFamily="34" charset="0"/>
              </a:rPr>
              <a:t>Upgraded HVAC panel</a:t>
            </a:r>
            <a:r>
              <a:rPr sz="1100" spc="-90"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filters</a:t>
            </a:r>
            <a:endParaRPr sz="1100" dirty="0">
              <a:latin typeface="Arial" panose="020B0604020202020204" pitchFamily="34" charset="0"/>
              <a:cs typeface="Arial" panose="020B0604020202020204" pitchFamily="34" charset="0"/>
            </a:endParaRPr>
          </a:p>
          <a:p>
            <a:pPr marL="469265" indent="-284480">
              <a:lnSpc>
                <a:spcPct val="100000"/>
              </a:lnSpc>
              <a:spcBef>
                <a:spcPts val="695"/>
              </a:spcBef>
              <a:buSzPct val="81818"/>
              <a:buChar char="●"/>
              <a:tabLst>
                <a:tab pos="469265" algn="l"/>
                <a:tab pos="469900" algn="l"/>
              </a:tabLst>
            </a:pPr>
            <a:r>
              <a:rPr sz="1100" spc="-5" dirty="0">
                <a:solidFill>
                  <a:srgbClr val="666666"/>
                </a:solidFill>
                <a:latin typeface="Arial" panose="020B0604020202020204" pitchFamily="34" charset="0"/>
                <a:cs typeface="Arial" panose="020B0604020202020204" pitchFamily="34" charset="0"/>
              </a:rPr>
              <a:t>Standalone air filtration</a:t>
            </a:r>
            <a:r>
              <a:rPr sz="1100" spc="-60" dirty="0">
                <a:solidFill>
                  <a:srgbClr val="666666"/>
                </a:solidFill>
                <a:latin typeface="Arial" panose="020B0604020202020204" pitchFamily="34" charset="0"/>
                <a:cs typeface="Arial" panose="020B0604020202020204" pitchFamily="34" charset="0"/>
              </a:rPr>
              <a:t> </a:t>
            </a:r>
            <a:r>
              <a:rPr sz="1100" dirty="0">
                <a:solidFill>
                  <a:srgbClr val="666666"/>
                </a:solidFill>
                <a:latin typeface="Arial" panose="020B0604020202020204" pitchFamily="34" charset="0"/>
                <a:cs typeface="Arial" panose="020B0604020202020204" pitchFamily="34" charset="0"/>
              </a:rPr>
              <a:t>systems</a:t>
            </a:r>
            <a:endParaRPr sz="1100" dirty="0">
              <a:latin typeface="Arial" panose="020B0604020202020204" pitchFamily="34" charset="0"/>
              <a:cs typeface="Arial" panose="020B0604020202020204" pitchFamily="34" charset="0"/>
            </a:endParaRPr>
          </a:p>
          <a:p>
            <a:pPr marL="469265" indent="-284480">
              <a:lnSpc>
                <a:spcPct val="100000"/>
              </a:lnSpc>
              <a:spcBef>
                <a:spcPts val="695"/>
              </a:spcBef>
              <a:buSzPct val="81818"/>
              <a:buChar char="●"/>
              <a:tabLst>
                <a:tab pos="469265" algn="l"/>
                <a:tab pos="469900" algn="l"/>
              </a:tabLst>
            </a:pPr>
            <a:r>
              <a:rPr sz="1100" spc="-5" dirty="0">
                <a:solidFill>
                  <a:srgbClr val="666666"/>
                </a:solidFill>
                <a:latin typeface="Arial" panose="020B0604020202020204" pitchFamily="34" charset="0"/>
                <a:cs typeface="Arial" panose="020B0604020202020204" pitchFamily="34" charset="0"/>
              </a:rPr>
              <a:t>Diffuser and other HVAC</a:t>
            </a:r>
            <a:r>
              <a:rPr sz="1100" spc="-140"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upgrades</a:t>
            </a:r>
            <a:endParaRPr sz="1100" dirty="0">
              <a:latin typeface="Arial" panose="020B0604020202020204" pitchFamily="34" charset="0"/>
              <a:cs typeface="Arial" panose="020B0604020202020204" pitchFamily="34" charset="0"/>
            </a:endParaRPr>
          </a:p>
          <a:p>
            <a:pPr marL="469265" indent="-284480">
              <a:lnSpc>
                <a:spcPct val="100000"/>
              </a:lnSpc>
              <a:spcBef>
                <a:spcPts val="690"/>
              </a:spcBef>
              <a:buSzPct val="81818"/>
              <a:buChar char="●"/>
              <a:tabLst>
                <a:tab pos="469265" algn="l"/>
                <a:tab pos="469900" algn="l"/>
              </a:tabLst>
            </a:pPr>
            <a:r>
              <a:rPr sz="1100" spc="-5" dirty="0">
                <a:solidFill>
                  <a:srgbClr val="666666"/>
                </a:solidFill>
                <a:latin typeface="Arial" panose="020B0604020202020204" pitchFamily="34" charset="0"/>
                <a:cs typeface="Arial" panose="020B0604020202020204" pitchFamily="34" charset="0"/>
              </a:rPr>
              <a:t>HVAC silencers and other noise</a:t>
            </a:r>
            <a:r>
              <a:rPr sz="1100" spc="-100"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abatements</a:t>
            </a:r>
            <a:endParaRPr sz="1100" dirty="0">
              <a:latin typeface="Arial" panose="020B0604020202020204" pitchFamily="34" charset="0"/>
              <a:cs typeface="Arial" panose="020B0604020202020204" pitchFamily="34" charset="0"/>
            </a:endParaRPr>
          </a:p>
          <a:p>
            <a:pPr marL="469265" indent="-284480">
              <a:lnSpc>
                <a:spcPct val="100000"/>
              </a:lnSpc>
              <a:spcBef>
                <a:spcPts val="695"/>
              </a:spcBef>
              <a:buSzPct val="81818"/>
              <a:buChar char="●"/>
              <a:tabLst>
                <a:tab pos="469265" algn="l"/>
                <a:tab pos="469900" algn="l"/>
              </a:tabLst>
            </a:pPr>
            <a:r>
              <a:rPr sz="1100" spc="-5" dirty="0">
                <a:solidFill>
                  <a:srgbClr val="666666"/>
                </a:solidFill>
                <a:latin typeface="Arial" panose="020B0604020202020204" pitchFamily="34" charset="0"/>
                <a:cs typeface="Arial" panose="020B0604020202020204" pitchFamily="34" charset="0"/>
              </a:rPr>
              <a:t>Filter </a:t>
            </a:r>
            <a:r>
              <a:rPr sz="1100" dirty="0">
                <a:solidFill>
                  <a:srgbClr val="666666"/>
                </a:solidFill>
                <a:latin typeface="Arial" panose="020B0604020202020204" pitchFamily="34" charset="0"/>
                <a:cs typeface="Arial" panose="020B0604020202020204" pitchFamily="34" charset="0"/>
              </a:rPr>
              <a:t>life</a:t>
            </a:r>
            <a:r>
              <a:rPr sz="1100" spc="-35"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sensors</a:t>
            </a:r>
            <a:endParaRPr sz="1100" dirty="0">
              <a:latin typeface="Arial" panose="020B0604020202020204" pitchFamily="34" charset="0"/>
              <a:cs typeface="Arial" panose="020B0604020202020204" pitchFamily="34" charset="0"/>
            </a:endParaRPr>
          </a:p>
        </p:txBody>
      </p:sp>
      <p:sp>
        <p:nvSpPr>
          <p:cNvPr id="5" name="object 5"/>
          <p:cNvSpPr/>
          <p:nvPr/>
        </p:nvSpPr>
        <p:spPr>
          <a:xfrm>
            <a:off x="5044440" y="473964"/>
            <a:ext cx="4099559" cy="4529327"/>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5544311" y="2132076"/>
            <a:ext cx="3100070" cy="669290"/>
          </a:xfrm>
          <a:custGeom>
            <a:avLst/>
            <a:gdLst/>
            <a:ahLst/>
            <a:cxnLst/>
            <a:rect l="l" t="t" r="r" b="b"/>
            <a:pathLst>
              <a:path w="3100070" h="669289">
                <a:moveTo>
                  <a:pt x="0" y="0"/>
                </a:moveTo>
                <a:lnTo>
                  <a:pt x="3099562" y="0"/>
                </a:lnTo>
                <a:lnTo>
                  <a:pt x="3099562" y="668782"/>
                </a:lnTo>
                <a:lnTo>
                  <a:pt x="0" y="668782"/>
                </a:lnTo>
                <a:lnTo>
                  <a:pt x="0" y="0"/>
                </a:lnTo>
                <a:close/>
              </a:path>
            </a:pathLst>
          </a:custGeom>
          <a:solidFill>
            <a:srgbClr val="FFFFFF">
              <a:alpha val="43527"/>
            </a:srgbClr>
          </a:solidFill>
        </p:spPr>
        <p:txBody>
          <a:bodyPr wrap="square" lIns="0" tIns="0" rIns="0" bIns="0" rtlCol="0"/>
          <a:lstStyle/>
          <a:p>
            <a:endParaRPr dirty="0"/>
          </a:p>
        </p:txBody>
      </p:sp>
      <p:sp>
        <p:nvSpPr>
          <p:cNvPr id="8" name="object 8"/>
          <p:cNvSpPr/>
          <p:nvPr/>
        </p:nvSpPr>
        <p:spPr>
          <a:xfrm>
            <a:off x="5544311" y="2132076"/>
            <a:ext cx="3100070" cy="669290"/>
          </a:xfrm>
          <a:custGeom>
            <a:avLst/>
            <a:gdLst/>
            <a:ahLst/>
            <a:cxnLst/>
            <a:rect l="l" t="t" r="r" b="b"/>
            <a:pathLst>
              <a:path w="3100070" h="669289">
                <a:moveTo>
                  <a:pt x="0" y="0"/>
                </a:moveTo>
                <a:lnTo>
                  <a:pt x="3099562" y="0"/>
                </a:lnTo>
                <a:lnTo>
                  <a:pt x="3099562" y="668782"/>
                </a:lnTo>
                <a:lnTo>
                  <a:pt x="0" y="668782"/>
                </a:lnTo>
                <a:lnTo>
                  <a:pt x="0" y="0"/>
                </a:lnTo>
                <a:close/>
              </a:path>
            </a:pathLst>
          </a:custGeom>
          <a:ln w="9144">
            <a:solidFill>
              <a:srgbClr val="FFFFFF"/>
            </a:solidFill>
          </a:ln>
        </p:spPr>
        <p:txBody>
          <a:bodyPr wrap="square" lIns="0" tIns="0" rIns="0" bIns="0" rtlCol="0"/>
          <a:lstStyle/>
          <a:p>
            <a:endParaRPr dirty="0"/>
          </a:p>
        </p:txBody>
      </p:sp>
      <p:sp>
        <p:nvSpPr>
          <p:cNvPr id="9" name="object 9"/>
          <p:cNvSpPr txBox="1"/>
          <p:nvPr/>
        </p:nvSpPr>
        <p:spPr>
          <a:xfrm>
            <a:off x="5544311" y="2232120"/>
            <a:ext cx="3100070" cy="391160"/>
          </a:xfrm>
          <a:prstGeom prst="rect">
            <a:avLst/>
          </a:prstGeom>
        </p:spPr>
        <p:txBody>
          <a:bodyPr vert="horz" wrap="square" lIns="0" tIns="12700" rIns="0" bIns="0" rtlCol="0">
            <a:spAutoFit/>
          </a:bodyPr>
          <a:lstStyle/>
          <a:p>
            <a:pPr marL="74295">
              <a:lnSpc>
                <a:spcPct val="100000"/>
              </a:lnSpc>
              <a:spcBef>
                <a:spcPts val="100"/>
              </a:spcBef>
            </a:pPr>
            <a:r>
              <a:rPr sz="2400" spc="-5" dirty="0">
                <a:solidFill>
                  <a:srgbClr val="FFFFFF"/>
                </a:solidFill>
                <a:latin typeface="Arial"/>
                <a:cs typeface="Arial"/>
              </a:rPr>
              <a:t>Customized</a:t>
            </a:r>
            <a:r>
              <a:rPr sz="2400" spc="-105" dirty="0">
                <a:solidFill>
                  <a:srgbClr val="FFFFFF"/>
                </a:solidFill>
                <a:latin typeface="Arial"/>
                <a:cs typeface="Arial"/>
              </a:rPr>
              <a:t> </a:t>
            </a:r>
            <a:r>
              <a:rPr sz="2400" spc="-10" dirty="0">
                <a:solidFill>
                  <a:srgbClr val="FFFFFF"/>
                </a:solidFill>
                <a:latin typeface="Arial"/>
                <a:cs typeface="Arial"/>
              </a:rPr>
              <a:t>Solutions</a:t>
            </a:r>
            <a:endParaRPr sz="2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107" y="2594250"/>
            <a:ext cx="328549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3B85C5"/>
                </a:solidFill>
                <a:latin typeface="Arial"/>
                <a:cs typeface="Arial"/>
              </a:rPr>
              <a:t>Air Quality </a:t>
            </a:r>
            <a:r>
              <a:rPr sz="1400" spc="-5" dirty="0">
                <a:solidFill>
                  <a:srgbClr val="3B85C5"/>
                </a:solidFill>
                <a:latin typeface="Arial"/>
                <a:cs typeface="Arial"/>
              </a:rPr>
              <a:t>Monitoring: </a:t>
            </a:r>
            <a:r>
              <a:rPr sz="1400" dirty="0">
                <a:solidFill>
                  <a:srgbClr val="3B85C5"/>
                </a:solidFill>
                <a:latin typeface="Arial"/>
                <a:cs typeface="Arial"/>
              </a:rPr>
              <a:t>IQAir </a:t>
            </a:r>
            <a:r>
              <a:rPr sz="1400" spc="-5" dirty="0">
                <a:solidFill>
                  <a:srgbClr val="3B85C5"/>
                </a:solidFill>
                <a:latin typeface="Arial"/>
                <a:cs typeface="Arial"/>
              </a:rPr>
              <a:t>AirVisual</a:t>
            </a:r>
            <a:r>
              <a:rPr sz="1400" spc="-240" dirty="0">
                <a:solidFill>
                  <a:srgbClr val="3B85C5"/>
                </a:solidFill>
                <a:latin typeface="Arial"/>
                <a:cs typeface="Arial"/>
              </a:rPr>
              <a:t> </a:t>
            </a:r>
            <a:r>
              <a:rPr sz="1400" dirty="0">
                <a:solidFill>
                  <a:srgbClr val="3B85C5"/>
                </a:solidFill>
                <a:latin typeface="Arial"/>
                <a:cs typeface="Arial"/>
              </a:rPr>
              <a:t>Pro</a:t>
            </a:r>
            <a:endParaRPr sz="1400" dirty="0">
              <a:latin typeface="Arial"/>
              <a:cs typeface="Arial"/>
            </a:endParaRPr>
          </a:p>
        </p:txBody>
      </p:sp>
      <p:sp>
        <p:nvSpPr>
          <p:cNvPr id="3" name="object 3"/>
          <p:cNvSpPr txBox="1"/>
          <p:nvPr/>
        </p:nvSpPr>
        <p:spPr>
          <a:xfrm>
            <a:off x="432319" y="2816321"/>
            <a:ext cx="2708910" cy="537845"/>
          </a:xfrm>
          <a:prstGeom prst="rect">
            <a:avLst/>
          </a:prstGeom>
        </p:spPr>
        <p:txBody>
          <a:bodyPr vert="horz" wrap="square" lIns="0" tIns="100965" rIns="0" bIns="0" rtlCol="0">
            <a:spAutoFit/>
          </a:bodyPr>
          <a:lstStyle/>
          <a:p>
            <a:pPr marL="297180" indent="-284480">
              <a:lnSpc>
                <a:spcPct val="100000"/>
              </a:lnSpc>
              <a:spcBef>
                <a:spcPts val="795"/>
              </a:spcBef>
              <a:buSzPct val="81818"/>
              <a:buFont typeface="Arial"/>
              <a:buChar char="●"/>
              <a:tabLst>
                <a:tab pos="297180" algn="l"/>
                <a:tab pos="297815" algn="l"/>
              </a:tabLst>
            </a:pPr>
            <a:r>
              <a:rPr sz="1100" dirty="0">
                <a:solidFill>
                  <a:srgbClr val="666666"/>
                </a:solidFill>
                <a:latin typeface="Times New Roman"/>
                <a:cs typeface="Times New Roman"/>
              </a:rPr>
              <a:t>The </a:t>
            </a:r>
            <a:r>
              <a:rPr sz="1100" spc="10" dirty="0">
                <a:solidFill>
                  <a:srgbClr val="666666"/>
                </a:solidFill>
                <a:latin typeface="Times New Roman"/>
                <a:cs typeface="Times New Roman"/>
              </a:rPr>
              <a:t>world’s </a:t>
            </a:r>
            <a:r>
              <a:rPr sz="1100" b="1" spc="-45" dirty="0">
                <a:solidFill>
                  <a:srgbClr val="666666"/>
                </a:solidFill>
                <a:latin typeface="Arial"/>
                <a:cs typeface="Arial"/>
              </a:rPr>
              <a:t>smartest </a:t>
            </a:r>
            <a:r>
              <a:rPr sz="1100" b="1" spc="-30" dirty="0">
                <a:solidFill>
                  <a:srgbClr val="666666"/>
                </a:solidFill>
                <a:latin typeface="Arial"/>
                <a:cs typeface="Arial"/>
              </a:rPr>
              <a:t>air </a:t>
            </a:r>
            <a:r>
              <a:rPr sz="1100" b="1" spc="-55" dirty="0">
                <a:solidFill>
                  <a:srgbClr val="666666"/>
                </a:solidFill>
                <a:latin typeface="Arial"/>
                <a:cs typeface="Arial"/>
              </a:rPr>
              <a:t>quality</a:t>
            </a:r>
            <a:r>
              <a:rPr sz="1100" b="1" spc="-180" dirty="0">
                <a:solidFill>
                  <a:srgbClr val="666666"/>
                </a:solidFill>
                <a:latin typeface="Arial"/>
                <a:cs typeface="Arial"/>
              </a:rPr>
              <a:t> </a:t>
            </a:r>
            <a:r>
              <a:rPr sz="1100" b="1" spc="-55" dirty="0">
                <a:solidFill>
                  <a:srgbClr val="666666"/>
                </a:solidFill>
                <a:latin typeface="Arial"/>
                <a:cs typeface="Arial"/>
              </a:rPr>
              <a:t>monitor</a:t>
            </a:r>
            <a:endParaRPr sz="1100" dirty="0">
              <a:latin typeface="Arial"/>
              <a:cs typeface="Arial"/>
            </a:endParaRPr>
          </a:p>
          <a:p>
            <a:pPr marL="297180" indent="-284480">
              <a:lnSpc>
                <a:spcPct val="100000"/>
              </a:lnSpc>
              <a:spcBef>
                <a:spcPts val="695"/>
              </a:spcBef>
              <a:buSzPct val="81818"/>
              <a:buFont typeface="Arial"/>
              <a:buChar char="●"/>
              <a:tabLst>
                <a:tab pos="297180" algn="l"/>
                <a:tab pos="297815" algn="l"/>
              </a:tabLst>
            </a:pPr>
            <a:r>
              <a:rPr sz="1100" b="1" spc="-55" dirty="0">
                <a:solidFill>
                  <a:srgbClr val="666666"/>
                </a:solidFill>
                <a:latin typeface="Arial"/>
                <a:cs typeface="Arial"/>
              </a:rPr>
              <a:t>Monitor</a:t>
            </a:r>
            <a:r>
              <a:rPr sz="1100" b="1" spc="-120" dirty="0">
                <a:solidFill>
                  <a:srgbClr val="666666"/>
                </a:solidFill>
                <a:latin typeface="Arial"/>
                <a:cs typeface="Arial"/>
              </a:rPr>
              <a:t> </a:t>
            </a:r>
            <a:r>
              <a:rPr sz="1100" b="1" spc="-35" dirty="0">
                <a:solidFill>
                  <a:srgbClr val="666666"/>
                </a:solidFill>
                <a:latin typeface="Arial"/>
                <a:cs typeface="Arial"/>
              </a:rPr>
              <a:t>outdoor</a:t>
            </a:r>
            <a:r>
              <a:rPr lang="en-US" sz="1100" b="1" spc="-35" dirty="0">
                <a:solidFill>
                  <a:srgbClr val="666666"/>
                </a:solidFill>
                <a:latin typeface="Arial"/>
                <a:cs typeface="Arial"/>
              </a:rPr>
              <a:t> </a:t>
            </a:r>
            <a:r>
              <a:rPr sz="1100" b="1" spc="-35" dirty="0">
                <a:solidFill>
                  <a:srgbClr val="666666"/>
                </a:solidFill>
                <a:latin typeface="Arial"/>
                <a:cs typeface="Arial"/>
              </a:rPr>
              <a:t>and</a:t>
            </a:r>
            <a:r>
              <a:rPr sz="1100" b="1" spc="-90" dirty="0">
                <a:solidFill>
                  <a:srgbClr val="666666"/>
                </a:solidFill>
                <a:latin typeface="Arial"/>
                <a:cs typeface="Arial"/>
              </a:rPr>
              <a:t> </a:t>
            </a:r>
            <a:r>
              <a:rPr sz="1100" b="1" spc="-45" dirty="0">
                <a:solidFill>
                  <a:srgbClr val="666666"/>
                </a:solidFill>
                <a:latin typeface="Arial"/>
                <a:cs typeface="Arial"/>
              </a:rPr>
              <a:t>Indoor</a:t>
            </a:r>
            <a:r>
              <a:rPr sz="1100" b="1" spc="-130" dirty="0">
                <a:solidFill>
                  <a:srgbClr val="666666"/>
                </a:solidFill>
                <a:latin typeface="Arial"/>
                <a:cs typeface="Arial"/>
              </a:rPr>
              <a:t> </a:t>
            </a:r>
            <a:r>
              <a:rPr sz="1100" b="1" spc="-55" dirty="0">
                <a:solidFill>
                  <a:srgbClr val="666666"/>
                </a:solidFill>
                <a:latin typeface="Arial"/>
                <a:cs typeface="Arial"/>
              </a:rPr>
              <a:t>Air</a:t>
            </a:r>
            <a:r>
              <a:rPr sz="1100" b="1" spc="-75" dirty="0">
                <a:solidFill>
                  <a:srgbClr val="666666"/>
                </a:solidFill>
                <a:latin typeface="Arial"/>
                <a:cs typeface="Arial"/>
              </a:rPr>
              <a:t> </a:t>
            </a:r>
            <a:r>
              <a:rPr sz="1100" b="1" spc="-40" dirty="0">
                <a:solidFill>
                  <a:srgbClr val="666666"/>
                </a:solidFill>
                <a:latin typeface="Arial"/>
                <a:cs typeface="Arial"/>
              </a:rPr>
              <a:t>Quality</a:t>
            </a:r>
            <a:endParaRPr sz="1100" dirty="0">
              <a:latin typeface="Arial"/>
              <a:cs typeface="Arial"/>
            </a:endParaRPr>
          </a:p>
        </p:txBody>
      </p:sp>
      <p:sp>
        <p:nvSpPr>
          <p:cNvPr id="5" name="object 5"/>
          <p:cNvSpPr txBox="1"/>
          <p:nvPr/>
        </p:nvSpPr>
        <p:spPr>
          <a:xfrm>
            <a:off x="432319" y="3328104"/>
            <a:ext cx="4030345" cy="1292225"/>
          </a:xfrm>
          <a:prstGeom prst="rect">
            <a:avLst/>
          </a:prstGeom>
        </p:spPr>
        <p:txBody>
          <a:bodyPr vert="horz" wrap="square" lIns="0" tIns="12065" rIns="0" bIns="0" rtlCol="0">
            <a:spAutoFit/>
          </a:bodyPr>
          <a:lstStyle/>
          <a:p>
            <a:pPr marL="297180" marR="449580">
              <a:lnSpc>
                <a:spcPct val="114599"/>
              </a:lnSpc>
              <a:spcBef>
                <a:spcPts val="95"/>
              </a:spcBef>
            </a:pPr>
            <a:r>
              <a:rPr lang="en-US" sz="1100" dirty="0">
                <a:solidFill>
                  <a:srgbClr val="666666"/>
                </a:solidFill>
                <a:latin typeface="Times New Roman"/>
                <a:cs typeface="Times New Roman"/>
              </a:rPr>
              <a:t>In real time </a:t>
            </a:r>
            <a:r>
              <a:rPr sz="1100" dirty="0">
                <a:solidFill>
                  <a:srgbClr val="666666"/>
                </a:solidFill>
                <a:latin typeface="Times New Roman"/>
                <a:cs typeface="Times New Roman"/>
              </a:rPr>
              <a:t>including </a:t>
            </a:r>
            <a:r>
              <a:rPr sz="1100" spc="20" dirty="0">
                <a:solidFill>
                  <a:srgbClr val="666666"/>
                </a:solidFill>
                <a:latin typeface="Times New Roman"/>
                <a:cs typeface="Times New Roman"/>
              </a:rPr>
              <a:t>CO₂ </a:t>
            </a:r>
            <a:r>
              <a:rPr sz="1100" spc="30" dirty="0">
                <a:solidFill>
                  <a:srgbClr val="666666"/>
                </a:solidFill>
                <a:latin typeface="Times New Roman"/>
                <a:cs typeface="Times New Roman"/>
              </a:rPr>
              <a:t>and </a:t>
            </a:r>
            <a:r>
              <a:rPr sz="1100" spc="25" dirty="0">
                <a:solidFill>
                  <a:srgbClr val="666666"/>
                </a:solidFill>
                <a:latin typeface="Times New Roman"/>
                <a:cs typeface="Times New Roman"/>
              </a:rPr>
              <a:t>particulate </a:t>
            </a:r>
            <a:r>
              <a:rPr sz="1100" spc="45" dirty="0">
                <a:solidFill>
                  <a:srgbClr val="666666"/>
                </a:solidFill>
                <a:latin typeface="Times New Roman"/>
                <a:cs typeface="Times New Roman"/>
              </a:rPr>
              <a:t>matter </a:t>
            </a:r>
            <a:r>
              <a:rPr sz="1100" spc="10" dirty="0">
                <a:solidFill>
                  <a:srgbClr val="666666"/>
                </a:solidFill>
                <a:latin typeface="Times New Roman"/>
                <a:cs typeface="Times New Roman"/>
              </a:rPr>
              <a:t>from </a:t>
            </a:r>
            <a:r>
              <a:rPr sz="1100" dirty="0">
                <a:solidFill>
                  <a:srgbClr val="666666"/>
                </a:solidFill>
                <a:latin typeface="Times New Roman"/>
                <a:cs typeface="Times New Roman"/>
              </a:rPr>
              <a:t> </a:t>
            </a:r>
            <a:r>
              <a:rPr lang="en-US" sz="1100" spc="35" dirty="0">
                <a:solidFill>
                  <a:srgbClr val="666666"/>
                </a:solidFill>
                <a:latin typeface="Times New Roman"/>
                <a:cs typeface="Times New Roman"/>
              </a:rPr>
              <a:t>st</a:t>
            </a:r>
            <a:r>
              <a:rPr sz="1100" spc="35" dirty="0">
                <a:solidFill>
                  <a:srgbClr val="666666"/>
                </a:solidFill>
                <a:latin typeface="Times New Roman"/>
                <a:cs typeface="Times New Roman"/>
              </a:rPr>
              <a:t>reets </a:t>
            </a:r>
            <a:r>
              <a:rPr sz="1100" spc="30" dirty="0">
                <a:solidFill>
                  <a:srgbClr val="666666"/>
                </a:solidFill>
                <a:latin typeface="Times New Roman"/>
                <a:cs typeface="Times New Roman"/>
              </a:rPr>
              <a:t>and  </a:t>
            </a:r>
            <a:r>
              <a:rPr sz="1100" spc="35" dirty="0">
                <a:solidFill>
                  <a:srgbClr val="666666"/>
                </a:solidFill>
                <a:latin typeface="Times New Roman"/>
                <a:cs typeface="Times New Roman"/>
              </a:rPr>
              <a:t>highways.</a:t>
            </a:r>
            <a:endParaRPr sz="1100" dirty="0">
              <a:latin typeface="Times New Roman"/>
              <a:cs typeface="Times New Roman"/>
            </a:endParaRPr>
          </a:p>
          <a:p>
            <a:pPr marL="297180" marR="476250" indent="-284480">
              <a:lnSpc>
                <a:spcPct val="115399"/>
              </a:lnSpc>
              <a:spcBef>
                <a:spcPts val="375"/>
              </a:spcBef>
              <a:buSzPct val="81818"/>
              <a:buFont typeface="Arial"/>
              <a:buChar char="●"/>
              <a:tabLst>
                <a:tab pos="297180" algn="l"/>
                <a:tab pos="297815" algn="l"/>
              </a:tabLst>
            </a:pPr>
            <a:r>
              <a:rPr sz="1100" b="1" spc="-30" dirty="0">
                <a:solidFill>
                  <a:srgbClr val="666666"/>
                </a:solidFill>
                <a:latin typeface="Arial"/>
                <a:cs typeface="Arial"/>
              </a:rPr>
              <a:t>View</a:t>
            </a:r>
            <a:r>
              <a:rPr sz="1100" b="1" spc="-65" dirty="0">
                <a:solidFill>
                  <a:srgbClr val="666666"/>
                </a:solidFill>
                <a:latin typeface="Arial"/>
                <a:cs typeface="Arial"/>
              </a:rPr>
              <a:t> </a:t>
            </a:r>
            <a:r>
              <a:rPr sz="1100" b="1" spc="-30" dirty="0">
                <a:solidFill>
                  <a:srgbClr val="666666"/>
                </a:solidFill>
                <a:latin typeface="Arial"/>
                <a:cs typeface="Arial"/>
              </a:rPr>
              <a:t>data</a:t>
            </a:r>
            <a:r>
              <a:rPr sz="1100" b="1" spc="-80" dirty="0">
                <a:solidFill>
                  <a:srgbClr val="666666"/>
                </a:solidFill>
                <a:latin typeface="Arial"/>
                <a:cs typeface="Arial"/>
              </a:rPr>
              <a:t> </a:t>
            </a:r>
            <a:r>
              <a:rPr sz="1100" spc="10" dirty="0">
                <a:solidFill>
                  <a:srgbClr val="666666"/>
                </a:solidFill>
                <a:latin typeface="Times New Roman"/>
                <a:cs typeface="Times New Roman"/>
              </a:rPr>
              <a:t>from</a:t>
            </a:r>
            <a:r>
              <a:rPr sz="1100" spc="-25" dirty="0">
                <a:solidFill>
                  <a:srgbClr val="666666"/>
                </a:solidFill>
                <a:latin typeface="Times New Roman"/>
                <a:cs typeface="Times New Roman"/>
              </a:rPr>
              <a:t> </a:t>
            </a:r>
            <a:r>
              <a:rPr sz="1100" spc="25" dirty="0">
                <a:solidFill>
                  <a:srgbClr val="666666"/>
                </a:solidFill>
                <a:latin typeface="Times New Roman"/>
                <a:cs typeface="Times New Roman"/>
              </a:rPr>
              <a:t>an</a:t>
            </a:r>
            <a:r>
              <a:rPr sz="1100" spc="80" dirty="0">
                <a:solidFill>
                  <a:srgbClr val="666666"/>
                </a:solidFill>
                <a:latin typeface="Times New Roman"/>
                <a:cs typeface="Times New Roman"/>
              </a:rPr>
              <a:t> </a:t>
            </a:r>
            <a:r>
              <a:rPr sz="1100" spc="30" dirty="0">
                <a:solidFill>
                  <a:srgbClr val="666666"/>
                </a:solidFill>
                <a:latin typeface="Times New Roman"/>
                <a:cs typeface="Times New Roman"/>
              </a:rPr>
              <a:t>international</a:t>
            </a:r>
            <a:r>
              <a:rPr sz="1100" spc="25" dirty="0">
                <a:solidFill>
                  <a:srgbClr val="666666"/>
                </a:solidFill>
                <a:latin typeface="Times New Roman"/>
                <a:cs typeface="Times New Roman"/>
              </a:rPr>
              <a:t> </a:t>
            </a:r>
            <a:r>
              <a:rPr sz="1100" spc="40" dirty="0">
                <a:solidFill>
                  <a:srgbClr val="666666"/>
                </a:solidFill>
                <a:latin typeface="Times New Roman"/>
                <a:cs typeface="Times New Roman"/>
              </a:rPr>
              <a:t>network</a:t>
            </a:r>
            <a:r>
              <a:rPr sz="1100" spc="55" dirty="0">
                <a:solidFill>
                  <a:srgbClr val="666666"/>
                </a:solidFill>
                <a:latin typeface="Times New Roman"/>
                <a:cs typeface="Times New Roman"/>
              </a:rPr>
              <a:t> </a:t>
            </a:r>
            <a:r>
              <a:rPr sz="1100" spc="15" dirty="0">
                <a:solidFill>
                  <a:srgbClr val="666666"/>
                </a:solidFill>
                <a:latin typeface="Times New Roman"/>
                <a:cs typeface="Times New Roman"/>
              </a:rPr>
              <a:t>of</a:t>
            </a:r>
            <a:r>
              <a:rPr sz="1100" spc="75" dirty="0">
                <a:solidFill>
                  <a:srgbClr val="666666"/>
                </a:solidFill>
                <a:latin typeface="Times New Roman"/>
                <a:cs typeface="Times New Roman"/>
              </a:rPr>
              <a:t> </a:t>
            </a:r>
            <a:r>
              <a:rPr sz="1100" dirty="0">
                <a:solidFill>
                  <a:srgbClr val="666666"/>
                </a:solidFill>
                <a:latin typeface="Times New Roman"/>
                <a:cs typeface="Times New Roman"/>
              </a:rPr>
              <a:t>a</a:t>
            </a:r>
            <a:r>
              <a:rPr sz="1100" spc="-20" dirty="0">
                <a:solidFill>
                  <a:srgbClr val="666666"/>
                </a:solidFill>
                <a:latin typeface="Times New Roman"/>
                <a:cs typeface="Times New Roman"/>
              </a:rPr>
              <a:t>ir</a:t>
            </a:r>
            <a:r>
              <a:rPr sz="1100" spc="-80" dirty="0">
                <a:solidFill>
                  <a:srgbClr val="666666"/>
                </a:solidFill>
                <a:latin typeface="Times New Roman"/>
                <a:cs typeface="Times New Roman"/>
              </a:rPr>
              <a:t> </a:t>
            </a:r>
            <a:r>
              <a:rPr sz="1100" spc="35" dirty="0">
                <a:solidFill>
                  <a:srgbClr val="666666"/>
                </a:solidFill>
                <a:latin typeface="Times New Roman"/>
                <a:cs typeface="Times New Roman"/>
              </a:rPr>
              <a:t>qua</a:t>
            </a:r>
            <a:r>
              <a:rPr lang="en-US" sz="1100" spc="-180" dirty="0">
                <a:solidFill>
                  <a:srgbClr val="666666"/>
                </a:solidFill>
                <a:latin typeface="Times New Roman"/>
                <a:cs typeface="Times New Roman"/>
              </a:rPr>
              <a:t>l</a:t>
            </a:r>
            <a:r>
              <a:rPr sz="1100" spc="-20" dirty="0">
                <a:solidFill>
                  <a:srgbClr val="666666"/>
                </a:solidFill>
                <a:latin typeface="Times New Roman"/>
                <a:cs typeface="Times New Roman"/>
              </a:rPr>
              <a:t>ity  </a:t>
            </a:r>
            <a:r>
              <a:rPr sz="1100" spc="30" dirty="0">
                <a:solidFill>
                  <a:srgbClr val="666666"/>
                </a:solidFill>
                <a:latin typeface="Times New Roman"/>
                <a:cs typeface="Times New Roman"/>
              </a:rPr>
              <a:t>monitors.</a:t>
            </a:r>
            <a:endParaRPr sz="1100" dirty="0">
              <a:latin typeface="Times New Roman"/>
              <a:cs typeface="Times New Roman"/>
            </a:endParaRPr>
          </a:p>
          <a:p>
            <a:pPr marL="297180" marR="5080" indent="-284480">
              <a:lnSpc>
                <a:spcPct val="114599"/>
              </a:lnSpc>
              <a:spcBef>
                <a:spcPts val="505"/>
              </a:spcBef>
              <a:buSzPct val="81818"/>
              <a:buFont typeface="Arial"/>
              <a:buChar char="●"/>
              <a:tabLst>
                <a:tab pos="297180" algn="l"/>
                <a:tab pos="297815" algn="l"/>
                <a:tab pos="2072639" algn="l"/>
              </a:tabLst>
            </a:pPr>
            <a:r>
              <a:rPr sz="1100" b="1" spc="-20" dirty="0">
                <a:solidFill>
                  <a:srgbClr val="666666"/>
                </a:solidFill>
                <a:latin typeface="Arial"/>
                <a:cs typeface="Arial"/>
              </a:rPr>
              <a:t>Use </a:t>
            </a:r>
            <a:r>
              <a:rPr sz="1100" b="1" spc="-25" dirty="0">
                <a:solidFill>
                  <a:srgbClr val="666666"/>
                </a:solidFill>
                <a:latin typeface="Arial"/>
                <a:cs typeface="Arial"/>
              </a:rPr>
              <a:t>the </a:t>
            </a:r>
            <a:r>
              <a:rPr sz="1100" b="1" spc="-30" dirty="0">
                <a:solidFill>
                  <a:srgbClr val="666666"/>
                </a:solidFill>
                <a:latin typeface="Arial"/>
                <a:cs typeface="Arial"/>
              </a:rPr>
              <a:t>free</a:t>
            </a:r>
            <a:r>
              <a:rPr sz="1100" b="1" spc="-15" dirty="0">
                <a:solidFill>
                  <a:srgbClr val="666666"/>
                </a:solidFill>
                <a:latin typeface="Arial"/>
                <a:cs typeface="Arial"/>
              </a:rPr>
              <a:t> </a:t>
            </a:r>
            <a:r>
              <a:rPr sz="1100" b="1" spc="-50" dirty="0">
                <a:solidFill>
                  <a:srgbClr val="666666"/>
                </a:solidFill>
                <a:latin typeface="Arial"/>
                <a:cs typeface="Arial"/>
              </a:rPr>
              <a:t>AirVisual</a:t>
            </a:r>
            <a:r>
              <a:rPr sz="1100" b="1" spc="-30" dirty="0">
                <a:solidFill>
                  <a:srgbClr val="666666"/>
                </a:solidFill>
                <a:latin typeface="Arial"/>
                <a:cs typeface="Arial"/>
              </a:rPr>
              <a:t> </a:t>
            </a:r>
            <a:r>
              <a:rPr sz="1100" b="1" spc="-55" dirty="0">
                <a:solidFill>
                  <a:srgbClr val="666666"/>
                </a:solidFill>
                <a:latin typeface="Arial"/>
                <a:cs typeface="Arial"/>
              </a:rPr>
              <a:t>App	</a:t>
            </a:r>
            <a:r>
              <a:rPr sz="1100" spc="10" dirty="0">
                <a:solidFill>
                  <a:srgbClr val="666666"/>
                </a:solidFill>
                <a:latin typeface="Times New Roman"/>
                <a:cs typeface="Times New Roman"/>
              </a:rPr>
              <a:t>to </a:t>
            </a:r>
            <a:r>
              <a:rPr sz="1100" spc="70" dirty="0">
                <a:solidFill>
                  <a:srgbClr val="666666"/>
                </a:solidFill>
                <a:latin typeface="Times New Roman"/>
                <a:cs typeface="Times New Roman"/>
              </a:rPr>
              <a:t>access </a:t>
            </a:r>
            <a:r>
              <a:rPr sz="1100" spc="25" dirty="0">
                <a:solidFill>
                  <a:srgbClr val="666666"/>
                </a:solidFill>
                <a:latin typeface="Times New Roman"/>
                <a:cs typeface="Times New Roman"/>
              </a:rPr>
              <a:t>the </a:t>
            </a:r>
            <a:r>
              <a:rPr sz="1100" spc="10" dirty="0">
                <a:solidFill>
                  <a:srgbClr val="666666"/>
                </a:solidFill>
                <a:latin typeface="Times New Roman"/>
                <a:cs typeface="Times New Roman"/>
              </a:rPr>
              <a:t>world’s </a:t>
            </a:r>
            <a:r>
              <a:rPr sz="1100" spc="35" dirty="0">
                <a:solidFill>
                  <a:srgbClr val="666666"/>
                </a:solidFill>
                <a:latin typeface="Times New Roman"/>
                <a:cs typeface="Times New Roman"/>
              </a:rPr>
              <a:t>largest </a:t>
            </a:r>
            <a:r>
              <a:rPr sz="1100" dirty="0">
                <a:solidFill>
                  <a:srgbClr val="666666"/>
                </a:solidFill>
                <a:latin typeface="Times New Roman"/>
                <a:cs typeface="Times New Roman"/>
              </a:rPr>
              <a:t>a</a:t>
            </a:r>
            <a:r>
              <a:rPr sz="1100" spc="-20" dirty="0">
                <a:solidFill>
                  <a:srgbClr val="666666"/>
                </a:solidFill>
                <a:latin typeface="Times New Roman"/>
                <a:cs typeface="Times New Roman"/>
              </a:rPr>
              <a:t>ir  </a:t>
            </a:r>
            <a:r>
              <a:rPr sz="1100" spc="35" dirty="0">
                <a:solidFill>
                  <a:srgbClr val="666666"/>
                </a:solidFill>
                <a:latin typeface="Times New Roman"/>
                <a:cs typeface="Times New Roman"/>
              </a:rPr>
              <a:t>qua</a:t>
            </a:r>
            <a:r>
              <a:rPr sz="1100" spc="-20" dirty="0">
                <a:solidFill>
                  <a:srgbClr val="666666"/>
                </a:solidFill>
                <a:latin typeface="Times New Roman"/>
                <a:cs typeface="Times New Roman"/>
              </a:rPr>
              <a:t>lity </a:t>
            </a:r>
            <a:r>
              <a:rPr sz="1100" spc="65" dirty="0">
                <a:solidFill>
                  <a:srgbClr val="666666"/>
                </a:solidFill>
                <a:latin typeface="Times New Roman"/>
                <a:cs typeface="Times New Roman"/>
              </a:rPr>
              <a:t>database </a:t>
            </a:r>
            <a:r>
              <a:rPr sz="1100" spc="15" dirty="0">
                <a:solidFill>
                  <a:srgbClr val="666666"/>
                </a:solidFill>
                <a:latin typeface="Times New Roman"/>
                <a:cs typeface="Times New Roman"/>
              </a:rPr>
              <a:t>of </a:t>
            </a:r>
            <a:r>
              <a:rPr sz="1100" spc="30" dirty="0">
                <a:solidFill>
                  <a:srgbClr val="666666"/>
                </a:solidFill>
                <a:latin typeface="Times New Roman"/>
                <a:cs typeface="Times New Roman"/>
              </a:rPr>
              <a:t>over </a:t>
            </a:r>
            <a:r>
              <a:rPr sz="1100" spc="35" dirty="0">
                <a:solidFill>
                  <a:srgbClr val="666666"/>
                </a:solidFill>
                <a:latin typeface="Times New Roman"/>
                <a:cs typeface="Times New Roman"/>
              </a:rPr>
              <a:t>10,000</a:t>
            </a:r>
            <a:r>
              <a:rPr sz="1100" dirty="0">
                <a:solidFill>
                  <a:srgbClr val="666666"/>
                </a:solidFill>
                <a:latin typeface="Times New Roman"/>
                <a:cs typeface="Times New Roman"/>
              </a:rPr>
              <a:t> </a:t>
            </a:r>
            <a:r>
              <a:rPr sz="1100" spc="25" dirty="0">
                <a:solidFill>
                  <a:srgbClr val="666666"/>
                </a:solidFill>
                <a:latin typeface="Times New Roman"/>
                <a:cs typeface="Times New Roman"/>
              </a:rPr>
              <a:t>cities.</a:t>
            </a:r>
            <a:endParaRPr sz="1100" dirty="0">
              <a:latin typeface="Times New Roman"/>
              <a:cs typeface="Times New Roman"/>
            </a:endParaRPr>
          </a:p>
        </p:txBody>
      </p:sp>
      <p:sp>
        <p:nvSpPr>
          <p:cNvPr id="6" name="object 6"/>
          <p:cNvSpPr/>
          <p:nvPr/>
        </p:nvSpPr>
        <p:spPr>
          <a:xfrm>
            <a:off x="5084064" y="473964"/>
            <a:ext cx="4059935" cy="4529327"/>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p:nvPr/>
        </p:nvSpPr>
        <p:spPr>
          <a:xfrm>
            <a:off x="107602" y="106918"/>
            <a:ext cx="227774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IQAir </a:t>
            </a:r>
            <a:r>
              <a:rPr sz="1100" spc="-5" dirty="0">
                <a:solidFill>
                  <a:srgbClr val="FFFFFF"/>
                </a:solidFill>
                <a:latin typeface="Arial"/>
                <a:cs typeface="Arial"/>
              </a:rPr>
              <a:t>Solutions </a:t>
            </a:r>
            <a:r>
              <a:rPr sz="1100" dirty="0">
                <a:solidFill>
                  <a:srgbClr val="FFFFFF"/>
                </a:solidFill>
                <a:latin typeface="Arial"/>
                <a:cs typeface="Arial"/>
              </a:rPr>
              <a:t>for </a:t>
            </a:r>
            <a:r>
              <a:rPr sz="1100" spc="-5" dirty="0">
                <a:solidFill>
                  <a:srgbClr val="FFFFFF"/>
                </a:solidFill>
                <a:latin typeface="Arial"/>
                <a:cs typeface="Arial"/>
              </a:rPr>
              <a:t>Air Quality</a:t>
            </a:r>
            <a:r>
              <a:rPr sz="1100" spc="-135" dirty="0">
                <a:solidFill>
                  <a:srgbClr val="FFFFFF"/>
                </a:solidFill>
                <a:latin typeface="Arial"/>
                <a:cs typeface="Arial"/>
              </a:rPr>
              <a:t> </a:t>
            </a:r>
            <a:r>
              <a:rPr sz="1100" dirty="0">
                <a:solidFill>
                  <a:srgbClr val="FFFFFF"/>
                </a:solidFill>
                <a:latin typeface="Arial"/>
                <a:cs typeface="Arial"/>
              </a:rPr>
              <a:t>Issues</a:t>
            </a:r>
            <a:endParaRPr sz="1100" dirty="0">
              <a:latin typeface="Arial"/>
              <a:cs typeface="Arial"/>
            </a:endParaRPr>
          </a:p>
        </p:txBody>
      </p:sp>
      <p:sp>
        <p:nvSpPr>
          <p:cNvPr id="9" name="object 9"/>
          <p:cNvSpPr/>
          <p:nvPr/>
        </p:nvSpPr>
        <p:spPr>
          <a:xfrm>
            <a:off x="737616" y="755904"/>
            <a:ext cx="2958084" cy="1760219"/>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5675376" y="2179320"/>
            <a:ext cx="2879090" cy="778510"/>
          </a:xfrm>
          <a:custGeom>
            <a:avLst/>
            <a:gdLst/>
            <a:ahLst/>
            <a:cxnLst/>
            <a:rect l="l" t="t" r="r" b="b"/>
            <a:pathLst>
              <a:path w="2879090" h="778510">
                <a:moveTo>
                  <a:pt x="0" y="0"/>
                </a:moveTo>
                <a:lnTo>
                  <a:pt x="2878581" y="0"/>
                </a:lnTo>
                <a:lnTo>
                  <a:pt x="2878581" y="778382"/>
                </a:lnTo>
                <a:lnTo>
                  <a:pt x="0" y="778382"/>
                </a:lnTo>
                <a:lnTo>
                  <a:pt x="0" y="0"/>
                </a:lnTo>
                <a:close/>
              </a:path>
            </a:pathLst>
          </a:custGeom>
          <a:solidFill>
            <a:srgbClr val="FFFFFF">
              <a:alpha val="43527"/>
            </a:srgbClr>
          </a:solidFill>
        </p:spPr>
        <p:txBody>
          <a:bodyPr wrap="square" lIns="0" tIns="0" rIns="0" bIns="0" rtlCol="0"/>
          <a:lstStyle/>
          <a:p>
            <a:endParaRPr dirty="0"/>
          </a:p>
        </p:txBody>
      </p:sp>
      <p:sp>
        <p:nvSpPr>
          <p:cNvPr id="11" name="object 11"/>
          <p:cNvSpPr/>
          <p:nvPr/>
        </p:nvSpPr>
        <p:spPr>
          <a:xfrm>
            <a:off x="5675376" y="2179320"/>
            <a:ext cx="2879090" cy="778510"/>
          </a:xfrm>
          <a:custGeom>
            <a:avLst/>
            <a:gdLst/>
            <a:ahLst/>
            <a:cxnLst/>
            <a:rect l="l" t="t" r="r" b="b"/>
            <a:pathLst>
              <a:path w="2879090" h="778510">
                <a:moveTo>
                  <a:pt x="0" y="0"/>
                </a:moveTo>
                <a:lnTo>
                  <a:pt x="2878581" y="0"/>
                </a:lnTo>
                <a:lnTo>
                  <a:pt x="2878581" y="778382"/>
                </a:lnTo>
                <a:lnTo>
                  <a:pt x="0" y="778382"/>
                </a:lnTo>
                <a:lnTo>
                  <a:pt x="0" y="0"/>
                </a:lnTo>
                <a:close/>
              </a:path>
            </a:pathLst>
          </a:custGeom>
          <a:ln w="9144">
            <a:solidFill>
              <a:srgbClr val="FFFFFF"/>
            </a:solidFill>
          </a:ln>
        </p:spPr>
        <p:txBody>
          <a:bodyPr wrap="square" lIns="0" tIns="0" rIns="0" bIns="0" rtlCol="0"/>
          <a:lstStyle/>
          <a:p>
            <a:endParaRPr dirty="0"/>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5653405" marR="299085" indent="-300355">
              <a:lnSpc>
                <a:spcPct val="100000"/>
              </a:lnSpc>
              <a:spcBef>
                <a:spcPts val="100"/>
              </a:spcBef>
            </a:pPr>
            <a:r>
              <a:rPr dirty="0"/>
              <a:t>World’s Smartest</a:t>
            </a:r>
            <a:r>
              <a:rPr spc="-215" dirty="0"/>
              <a:t> </a:t>
            </a:r>
            <a:r>
              <a:rPr spc="-5" dirty="0"/>
              <a:t>Air  Quality</a:t>
            </a:r>
            <a:r>
              <a:rPr spc="-45" dirty="0"/>
              <a:t> </a:t>
            </a:r>
            <a:r>
              <a:rPr spc="-5" dirty="0"/>
              <a:t>Monitor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8" name="Shape 298"/>
          <p:cNvSpPr txBox="1"/>
          <p:nvPr/>
        </p:nvSpPr>
        <p:spPr>
          <a:xfrm>
            <a:off x="4943896" y="4190211"/>
            <a:ext cx="2693811" cy="237202"/>
          </a:xfrm>
          <a:prstGeom prst="rect">
            <a:avLst/>
          </a:prstGeom>
          <a:noFill/>
          <a:ln>
            <a:noFill/>
          </a:ln>
        </p:spPr>
        <p:txBody>
          <a:bodyPr lIns="58722" tIns="29353" rIns="58722" bIns="29353" anchor="t" anchorCtr="0">
            <a:noAutofit/>
          </a:bodyPr>
          <a:lstStyle/>
          <a:p>
            <a:pPr algn="ctr"/>
            <a:r>
              <a:rPr lang="en-US" sz="1588" dirty="0">
                <a:solidFill>
                  <a:srgbClr val="518ABE"/>
                </a:solidFill>
                <a:latin typeface="Helvetica" panose="020B0604020202020204" pitchFamily="34" charset="0"/>
                <a:ea typeface="Helvetica Neue Thin" charset="0"/>
                <a:cs typeface="Helvetica" panose="020B0604020202020204" pitchFamily="34" charset="0"/>
                <a:sym typeface="Helvetica Neue"/>
              </a:rPr>
              <a:t>AirVisual Pro</a:t>
            </a:r>
          </a:p>
          <a:p>
            <a:pPr algn="ctr"/>
            <a:r>
              <a:rPr lang="en-US" sz="1588" dirty="0">
                <a:solidFill>
                  <a:srgbClr val="518ABE"/>
                </a:solidFill>
                <a:latin typeface="Helvetica" panose="020B0604020202020204" pitchFamily="34" charset="0"/>
                <a:ea typeface="Helvetica Neue Thin" charset="0"/>
                <a:cs typeface="Helvetica" panose="020B0604020202020204" pitchFamily="34" charset="0"/>
                <a:sym typeface="Helvetica Neue"/>
              </a:rPr>
              <a:t>MAP: $269</a:t>
            </a:r>
          </a:p>
        </p:txBody>
      </p:sp>
      <p:sp>
        <p:nvSpPr>
          <p:cNvPr id="7" name="Shape 127"/>
          <p:cNvSpPr txBox="1"/>
          <p:nvPr/>
        </p:nvSpPr>
        <p:spPr>
          <a:xfrm>
            <a:off x="1332133" y="63943"/>
            <a:ext cx="2735735" cy="297397"/>
          </a:xfrm>
          <a:prstGeom prst="rect">
            <a:avLst/>
          </a:prstGeom>
          <a:noFill/>
          <a:ln>
            <a:noFill/>
          </a:ln>
        </p:spPr>
        <p:txBody>
          <a:bodyPr wrap="square" lIns="60502" tIns="30243" rIns="60502" bIns="30243" anchor="t" anchorCtr="0">
            <a:noAutofit/>
          </a:bodyPr>
          <a:lstStyle/>
          <a:p>
            <a:r>
              <a:rPr lang="en-US" sz="1853" dirty="0">
                <a:solidFill>
                  <a:srgbClr val="FFFFFF"/>
                </a:solidFill>
                <a:latin typeface="Helvetica" panose="020B0604020202020204" pitchFamily="34" charset="0"/>
                <a:ea typeface="Helvetica Neue Thin" panose="020B0403020202020204" pitchFamily="34" charset="0"/>
                <a:cs typeface="Helvetica" panose="020B0604020202020204" pitchFamily="34" charset="0"/>
              </a:rPr>
              <a:t>AirVisual Pro</a:t>
            </a:r>
            <a:endParaRPr sz="1853" dirty="0">
              <a:solidFill>
                <a:srgbClr val="666666"/>
              </a:solidFill>
              <a:latin typeface="Helvetica" panose="020B0604020202020204" pitchFamily="34" charset="0"/>
              <a:ea typeface="Helvetica Neue Thin" panose="020B0403020202020204" pitchFamily="34" charset="0"/>
              <a:cs typeface="Helvetica" panose="020B0604020202020204" pitchFamily="34" charset="0"/>
              <a:sym typeface="Calibri"/>
            </a:endParaRPr>
          </a:p>
        </p:txBody>
      </p:sp>
      <p:sp>
        <p:nvSpPr>
          <p:cNvPr id="10" name="Shape 192"/>
          <p:cNvSpPr txBox="1"/>
          <p:nvPr/>
        </p:nvSpPr>
        <p:spPr>
          <a:xfrm>
            <a:off x="1393323" y="477703"/>
            <a:ext cx="5255794" cy="244390"/>
          </a:xfrm>
          <a:prstGeom prst="rect">
            <a:avLst/>
          </a:prstGeom>
          <a:noFill/>
          <a:ln>
            <a:noFill/>
          </a:ln>
        </p:spPr>
        <p:txBody>
          <a:bodyPr wrap="square" lIns="60502" tIns="30243" rIns="60502" bIns="30243" anchor="t" anchorCtr="0">
            <a:noAutofit/>
          </a:bodyPr>
          <a:lstStyle/>
          <a:p>
            <a:pPr>
              <a:lnSpc>
                <a:spcPct val="115000"/>
              </a:lnSpc>
            </a:pPr>
            <a:r>
              <a:rPr lang="en-US" sz="1853" dirty="0">
                <a:solidFill>
                  <a:srgbClr val="518ABE"/>
                </a:solidFill>
                <a:latin typeface="Arial" panose="020B0604020202020204" pitchFamily="34" charset="0"/>
                <a:ea typeface="Arial" charset="0"/>
                <a:cs typeface="Arial" panose="020B0604020202020204" pitchFamily="34" charset="0"/>
                <a:sym typeface="Helvetica Neue"/>
              </a:rPr>
              <a:t>The World’s Smartest Air Quality Monitor</a:t>
            </a:r>
          </a:p>
        </p:txBody>
      </p:sp>
      <p:sp>
        <p:nvSpPr>
          <p:cNvPr id="8" name="Shape 145"/>
          <p:cNvSpPr txBox="1"/>
          <p:nvPr/>
        </p:nvSpPr>
        <p:spPr>
          <a:xfrm>
            <a:off x="1398342" y="1131663"/>
            <a:ext cx="3672397" cy="2951770"/>
          </a:xfrm>
          <a:prstGeom prst="rect">
            <a:avLst/>
          </a:prstGeom>
          <a:noFill/>
          <a:ln>
            <a:noFill/>
          </a:ln>
        </p:spPr>
        <p:txBody>
          <a:bodyPr wrap="square" lIns="60502" tIns="30243" rIns="60502" bIns="30243" anchor="t" anchorCtr="0">
            <a:noAutofit/>
          </a:bodyPr>
          <a:lstStyle/>
          <a:p>
            <a:pPr marL="587383" indent="-252901">
              <a:spcBef>
                <a:spcPts val="397"/>
              </a:spcBef>
              <a:spcAft>
                <a:spcPts val="642"/>
              </a:spcAft>
              <a:buClr>
                <a:srgbClr val="518ABE"/>
              </a:buClr>
              <a:buSzPct val="100000"/>
              <a:buChar char="•"/>
            </a:pPr>
            <a:r>
              <a:rPr lang="en-US" sz="1588" dirty="0">
                <a:solidFill>
                  <a:srgbClr val="666666"/>
                </a:solidFill>
                <a:latin typeface="Arial" panose="020B0604020202020204" pitchFamily="34" charset="0"/>
                <a:ea typeface="Helvetica Neue Light" charset="0"/>
                <a:cs typeface="Arial" panose="020B0604020202020204" pitchFamily="34" charset="0"/>
              </a:rPr>
              <a:t>Real-time PM2.5, CO</a:t>
            </a:r>
            <a:r>
              <a:rPr lang="en-US" sz="1588" baseline="-25000" dirty="0">
                <a:solidFill>
                  <a:srgbClr val="666666"/>
                </a:solidFill>
                <a:latin typeface="Arial" panose="020B0604020202020204" pitchFamily="34" charset="0"/>
                <a:ea typeface="Helvetica Neue Light" charset="0"/>
                <a:cs typeface="Arial" panose="020B0604020202020204" pitchFamily="34" charset="0"/>
              </a:rPr>
              <a:t>2</a:t>
            </a:r>
            <a:r>
              <a:rPr lang="en-US" sz="1588" dirty="0">
                <a:solidFill>
                  <a:srgbClr val="666666"/>
                </a:solidFill>
                <a:latin typeface="Arial" panose="020B0604020202020204" pitchFamily="34" charset="0"/>
                <a:ea typeface="Helvetica Neue Light" charset="0"/>
                <a:cs typeface="Arial" panose="020B0604020202020204" pitchFamily="34" charset="0"/>
              </a:rPr>
              <a:t>, temperature and humidity</a:t>
            </a:r>
          </a:p>
          <a:p>
            <a:pPr marL="587383" indent="-252901">
              <a:spcBef>
                <a:spcPts val="397"/>
              </a:spcBef>
              <a:spcAft>
                <a:spcPts val="642"/>
              </a:spcAft>
              <a:buClr>
                <a:srgbClr val="518ABE"/>
              </a:buClr>
              <a:buSzPct val="100000"/>
              <a:buChar char="•"/>
            </a:pPr>
            <a:r>
              <a:rPr lang="en-US" sz="1588" dirty="0">
                <a:solidFill>
                  <a:srgbClr val="666666"/>
                </a:solidFill>
                <a:latin typeface="Arial" panose="020B0604020202020204" pitchFamily="34" charset="0"/>
                <a:ea typeface="Helvetica Neue Light" charset="0"/>
                <a:cs typeface="Arial" panose="020B0604020202020204" pitchFamily="34" charset="0"/>
              </a:rPr>
              <a:t>72-hour historical and forecast </a:t>
            </a:r>
            <a:br>
              <a:rPr lang="en-US" sz="1588" dirty="0">
                <a:solidFill>
                  <a:srgbClr val="666666"/>
                </a:solidFill>
                <a:latin typeface="Arial" panose="020B0604020202020204" pitchFamily="34" charset="0"/>
                <a:ea typeface="Helvetica Neue Light" charset="0"/>
                <a:cs typeface="Arial" panose="020B0604020202020204" pitchFamily="34" charset="0"/>
              </a:rPr>
            </a:br>
            <a:r>
              <a:rPr lang="en-US" sz="1588" dirty="0">
                <a:solidFill>
                  <a:srgbClr val="666666"/>
                </a:solidFill>
                <a:latin typeface="Arial" panose="020B0604020202020204" pitchFamily="34" charset="0"/>
                <a:ea typeface="Helvetica Neue Light" charset="0"/>
                <a:cs typeface="Arial" panose="020B0604020202020204" pitchFamily="34" charset="0"/>
              </a:rPr>
              <a:t>air quality data from over 10,000 cities worldwide</a:t>
            </a:r>
          </a:p>
          <a:p>
            <a:pPr marL="587383" indent="-252901">
              <a:spcBef>
                <a:spcPts val="397"/>
              </a:spcBef>
              <a:spcAft>
                <a:spcPts val="642"/>
              </a:spcAft>
              <a:buClr>
                <a:srgbClr val="518ABE"/>
              </a:buClr>
              <a:buSzPct val="100000"/>
              <a:buChar char="•"/>
            </a:pPr>
            <a:r>
              <a:rPr lang="en-US" sz="1588" dirty="0">
                <a:solidFill>
                  <a:srgbClr val="666666"/>
                </a:solidFill>
                <a:latin typeface="Arial" panose="020B0604020202020204" pitchFamily="34" charset="0"/>
                <a:ea typeface="Helvetica Neue Light" charset="0"/>
                <a:cs typeface="Arial" panose="020B0604020202020204" pitchFamily="34" charset="0"/>
              </a:rPr>
              <a:t>Works with IFTTT</a:t>
            </a:r>
          </a:p>
          <a:p>
            <a:pPr marL="587383" indent="-252901">
              <a:spcBef>
                <a:spcPts val="397"/>
              </a:spcBef>
              <a:spcAft>
                <a:spcPts val="642"/>
              </a:spcAft>
              <a:buClr>
                <a:srgbClr val="518ABE"/>
              </a:buClr>
              <a:buSzPct val="100000"/>
              <a:buChar char="•"/>
            </a:pPr>
            <a:r>
              <a:rPr lang="en-US" sz="1588" dirty="0">
                <a:solidFill>
                  <a:srgbClr val="666666"/>
                </a:solidFill>
                <a:latin typeface="Arial" panose="020B0604020202020204" pitchFamily="34" charset="0"/>
                <a:ea typeface="Helvetica Neue Light" charset="0"/>
                <a:cs typeface="Arial" panose="020B0604020202020204" pitchFamily="34" charset="0"/>
              </a:rPr>
              <a:t>5-inch LED screen</a:t>
            </a:r>
          </a:p>
          <a:p>
            <a:pPr marL="587383" indent="-252901">
              <a:spcBef>
                <a:spcPts val="397"/>
              </a:spcBef>
              <a:spcAft>
                <a:spcPts val="642"/>
              </a:spcAft>
              <a:buClr>
                <a:srgbClr val="518ABE"/>
              </a:buClr>
              <a:buSzPct val="100000"/>
              <a:buChar char="•"/>
            </a:pPr>
            <a:r>
              <a:rPr lang="en-US" sz="1588" dirty="0">
                <a:solidFill>
                  <a:srgbClr val="666666"/>
                </a:solidFill>
                <a:latin typeface="Arial" panose="020B0604020202020204" pitchFamily="34" charset="0"/>
                <a:ea typeface="Helvetica Neue Light" charset="0"/>
                <a:cs typeface="Arial" panose="020B0604020202020204" pitchFamily="34" charset="0"/>
              </a:rPr>
              <a:t>Rechargeable Li-ion battery</a:t>
            </a:r>
          </a:p>
          <a:p>
            <a:pPr marL="587383" indent="-252901">
              <a:spcBef>
                <a:spcPts val="397"/>
              </a:spcBef>
              <a:spcAft>
                <a:spcPts val="642"/>
              </a:spcAft>
              <a:buClr>
                <a:srgbClr val="518ABE"/>
              </a:buClr>
              <a:buSzPct val="100000"/>
              <a:buChar char="•"/>
            </a:pPr>
            <a:r>
              <a:rPr lang="en-US" sz="1588" dirty="0">
                <a:solidFill>
                  <a:srgbClr val="666666"/>
                </a:solidFill>
                <a:latin typeface="Arial" panose="020B0604020202020204" pitchFamily="34" charset="0"/>
                <a:ea typeface="Helvetica Neue Light" charset="0"/>
                <a:cs typeface="Arial" panose="020B0604020202020204" pitchFamily="34" charset="0"/>
              </a:rPr>
              <a:t>802.11 b/g/n 2.4 GHz</a:t>
            </a:r>
          </a:p>
          <a:p>
            <a:pPr marL="587383" indent="-252901">
              <a:spcBef>
                <a:spcPts val="397"/>
              </a:spcBef>
              <a:spcAft>
                <a:spcPts val="642"/>
              </a:spcAft>
              <a:buClr>
                <a:srgbClr val="518ABE"/>
              </a:buClr>
              <a:buSzPct val="100000"/>
              <a:buChar char="•"/>
            </a:pPr>
            <a:r>
              <a:rPr lang="en-US" sz="1588" dirty="0">
                <a:solidFill>
                  <a:srgbClr val="666666"/>
                </a:solidFill>
                <a:latin typeface="Arial" panose="020B0604020202020204" pitchFamily="34" charset="0"/>
                <a:ea typeface="Helvetica Neue Light" charset="0"/>
                <a:cs typeface="Arial" panose="020B0604020202020204" pitchFamily="34" charset="0"/>
              </a:rPr>
              <a:t>Mobile app and website*</a:t>
            </a:r>
          </a:p>
          <a:p>
            <a:pPr marL="587383" indent="-252901">
              <a:spcBef>
                <a:spcPts val="397"/>
              </a:spcBef>
              <a:spcAft>
                <a:spcPts val="642"/>
              </a:spcAft>
              <a:buClr>
                <a:srgbClr val="518ABE"/>
              </a:buClr>
              <a:buSzPct val="100000"/>
              <a:buChar char="•"/>
            </a:pPr>
            <a:endParaRPr lang="en-US" sz="1588" dirty="0">
              <a:solidFill>
                <a:srgbClr val="666666"/>
              </a:solidFill>
              <a:latin typeface="Helvetica" panose="020B0604020202020204" pitchFamily="34" charset="0"/>
              <a:ea typeface="Helvetica Neue Light" charset="0"/>
              <a:cs typeface="Helvetica" panose="020B0604020202020204" pitchFamily="34" charset="0"/>
            </a:endParaRPr>
          </a:p>
          <a:p>
            <a:pPr marL="587383" indent="-252901">
              <a:spcBef>
                <a:spcPts val="397"/>
              </a:spcBef>
              <a:spcAft>
                <a:spcPts val="642"/>
              </a:spcAft>
              <a:buClr>
                <a:srgbClr val="518ABE"/>
              </a:buClr>
              <a:buSzPct val="100000"/>
              <a:buChar char="•"/>
            </a:pPr>
            <a:endParaRPr lang="en-US" sz="1588" dirty="0">
              <a:solidFill>
                <a:srgbClr val="666666"/>
              </a:solidFill>
              <a:latin typeface="Helvetica" panose="020B0604020202020204" pitchFamily="34" charset="0"/>
              <a:cs typeface="Helvetica" panose="020B0604020202020204" pitchFamily="34" charset="0"/>
            </a:endParaRPr>
          </a:p>
          <a:p>
            <a:pPr>
              <a:spcBef>
                <a:spcPts val="397"/>
              </a:spcBef>
            </a:pPr>
            <a:endParaRPr lang="en-US" sz="1588" dirty="0">
              <a:solidFill>
                <a:schemeClr val="dk1"/>
              </a:solidFill>
              <a:latin typeface="Helvetica" panose="020B0604020202020204" pitchFamily="34" charset="0"/>
              <a:ea typeface="Calibri"/>
              <a:cs typeface="Helvetica" panose="020B0604020202020204" pitchFamily="34" charset="0"/>
              <a:sym typeface="Calibri"/>
            </a:endParaRPr>
          </a:p>
          <a:p>
            <a:pPr>
              <a:spcBef>
                <a:spcPts val="397"/>
              </a:spcBef>
            </a:pPr>
            <a:endParaRPr lang="en-US" sz="1588" dirty="0">
              <a:solidFill>
                <a:srgbClr val="666666"/>
              </a:solidFill>
              <a:latin typeface="Helvetica" panose="020B0604020202020204" pitchFamily="34" charset="0"/>
              <a:ea typeface="Calibri"/>
              <a:cs typeface="Helvetica" panose="020B0604020202020204" pitchFamily="34" charset="0"/>
              <a:sym typeface="Calibri"/>
            </a:endParaRPr>
          </a:p>
        </p:txBody>
      </p:sp>
      <p:sp>
        <p:nvSpPr>
          <p:cNvPr id="9" name="TextBox 8">
            <a:extLst>
              <a:ext uri="{FF2B5EF4-FFF2-40B4-BE49-F238E27FC236}">
                <a16:creationId xmlns:a16="http://schemas.microsoft.com/office/drawing/2014/main" id="{6258CC7A-6B9E-42D8-97E6-232C01378BCC}"/>
              </a:ext>
            </a:extLst>
          </p:cNvPr>
          <p:cNvSpPr txBox="1"/>
          <p:nvPr/>
        </p:nvSpPr>
        <p:spPr>
          <a:xfrm>
            <a:off x="2033137" y="4415135"/>
            <a:ext cx="3193692" cy="448071"/>
          </a:xfrm>
          <a:prstGeom prst="rect">
            <a:avLst/>
          </a:prstGeom>
          <a:noFill/>
        </p:spPr>
        <p:txBody>
          <a:bodyPr wrap="square" rtlCol="0">
            <a:spAutoFit/>
          </a:bodyPr>
          <a:lstStyle/>
          <a:p>
            <a:r>
              <a:rPr lang="en-US" sz="1156" dirty="0">
                <a:solidFill>
                  <a:schemeClr val="tx1">
                    <a:lumMod val="65000"/>
                    <a:lumOff val="35000"/>
                  </a:schemeClr>
                </a:solidFill>
                <a:latin typeface="Arial" panose="020B0604020202020204" pitchFamily="34" charset="0"/>
                <a:ea typeface="Helvetica Neue Light" charset="0"/>
                <a:cs typeface="Arial" panose="020B0604020202020204" pitchFamily="34" charset="0"/>
              </a:rPr>
              <a:t>* #1 Air Quality App in the US and World Wide</a:t>
            </a:r>
          </a:p>
        </p:txBody>
      </p:sp>
      <p:pic>
        <p:nvPicPr>
          <p:cNvPr id="11" name="Picture 10">
            <a:extLst>
              <a:ext uri="{FF2B5EF4-FFF2-40B4-BE49-F238E27FC236}">
                <a16:creationId xmlns:a16="http://schemas.microsoft.com/office/drawing/2014/main" id="{C0F733CB-FA52-47D9-AEB8-F35D33B8B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451" y="2793436"/>
            <a:ext cx="2666595" cy="1382548"/>
          </a:xfrm>
          <a:prstGeom prst="rect">
            <a:avLst/>
          </a:prstGeom>
        </p:spPr>
      </p:pic>
      <p:pic>
        <p:nvPicPr>
          <p:cNvPr id="12" name="Shape 300">
            <a:extLst>
              <a:ext uri="{FF2B5EF4-FFF2-40B4-BE49-F238E27FC236}">
                <a16:creationId xmlns:a16="http://schemas.microsoft.com/office/drawing/2014/main" id="{6B99B73C-7BD6-4D1C-A707-E9E5E23AE59A}"/>
              </a:ext>
            </a:extLst>
          </p:cNvPr>
          <p:cNvPicPr preferRelativeResize="0">
            <a:picLocks noChangeAspect="1"/>
          </p:cNvPicPr>
          <p:nvPr/>
        </p:nvPicPr>
        <p:blipFill>
          <a:blip r:embed="rId4"/>
          <a:stretch>
            <a:fillRect/>
          </a:stretch>
        </p:blipFill>
        <p:spPr>
          <a:xfrm>
            <a:off x="5148858" y="1173306"/>
            <a:ext cx="2218296" cy="1475101"/>
          </a:xfrm>
          <a:prstGeom prst="rect">
            <a:avLst/>
          </a:prstGeom>
          <a:noFill/>
          <a:ln>
            <a:noFill/>
          </a:ln>
        </p:spPr>
      </p:pic>
    </p:spTree>
    <p:extLst>
      <p:ext uri="{BB962C8B-B14F-4D97-AF65-F5344CB8AC3E}">
        <p14:creationId xmlns:p14="http://schemas.microsoft.com/office/powerpoint/2010/main" val="16896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Shape 297"/>
          <p:cNvSpPr txBox="1"/>
          <p:nvPr/>
        </p:nvSpPr>
        <p:spPr>
          <a:xfrm>
            <a:off x="1491685" y="118433"/>
            <a:ext cx="2655273" cy="288650"/>
          </a:xfrm>
          <a:prstGeom prst="rect">
            <a:avLst/>
          </a:prstGeom>
          <a:noFill/>
          <a:ln>
            <a:noFill/>
          </a:ln>
        </p:spPr>
        <p:txBody>
          <a:bodyPr lIns="58722" tIns="29353" rIns="58722" bIns="29353" anchor="t" anchorCtr="0">
            <a:noAutofit/>
          </a:bodyPr>
          <a:lstStyle/>
          <a:p>
            <a:r>
              <a:rPr lang="en-US" sz="1927" dirty="0">
                <a:solidFill>
                  <a:srgbClr val="FFFFFF"/>
                </a:solidFill>
                <a:latin typeface="Helvetica Neue"/>
                <a:ea typeface="Helvetica Neue"/>
                <a:cs typeface="Helvetica Neue"/>
                <a:sym typeface="Helvetica Neue"/>
              </a:rPr>
              <a:t>AirVisual Pro</a:t>
            </a:r>
          </a:p>
          <a:p>
            <a:endParaRPr sz="1156" dirty="0">
              <a:solidFill>
                <a:schemeClr val="dk1"/>
              </a:solidFill>
              <a:latin typeface="Calibri"/>
              <a:ea typeface="Calibri"/>
              <a:cs typeface="Calibri"/>
              <a:sym typeface="Calibri"/>
            </a:endParaRPr>
          </a:p>
          <a:p>
            <a:endParaRPr sz="1927" dirty="0">
              <a:solidFill>
                <a:srgbClr val="666666"/>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4E4A387-BF02-432B-A6FA-53F0CD8C43A9}"/>
              </a:ext>
            </a:extLst>
          </p:cNvPr>
          <p:cNvPicPr>
            <a:picLocks noChangeAspect="1"/>
          </p:cNvPicPr>
          <p:nvPr/>
        </p:nvPicPr>
        <p:blipFill>
          <a:blip r:embed="rId3"/>
          <a:stretch>
            <a:fillRect/>
          </a:stretch>
        </p:blipFill>
        <p:spPr>
          <a:xfrm>
            <a:off x="1341741" y="854767"/>
            <a:ext cx="6460521" cy="1435671"/>
          </a:xfrm>
          <a:prstGeom prst="rect">
            <a:avLst/>
          </a:prstGeom>
        </p:spPr>
      </p:pic>
      <p:grpSp>
        <p:nvGrpSpPr>
          <p:cNvPr id="9" name="Group 8">
            <a:extLst>
              <a:ext uri="{FF2B5EF4-FFF2-40B4-BE49-F238E27FC236}">
                <a16:creationId xmlns:a16="http://schemas.microsoft.com/office/drawing/2014/main" id="{607D7F3B-3FDA-45B4-9EAD-C0FE4E1CD715}"/>
              </a:ext>
            </a:extLst>
          </p:cNvPr>
          <p:cNvGrpSpPr/>
          <p:nvPr/>
        </p:nvGrpSpPr>
        <p:grpSpPr>
          <a:xfrm>
            <a:off x="1610452" y="2654700"/>
            <a:ext cx="1860018" cy="625941"/>
            <a:chOff x="76467" y="3425779"/>
            <a:chExt cx="2895866" cy="974530"/>
          </a:xfrm>
        </p:grpSpPr>
        <p:pic>
          <p:nvPicPr>
            <p:cNvPr id="10" name="Picture 9">
              <a:extLst>
                <a:ext uri="{FF2B5EF4-FFF2-40B4-BE49-F238E27FC236}">
                  <a16:creationId xmlns:a16="http://schemas.microsoft.com/office/drawing/2014/main" id="{35448578-0E7C-42E5-87F2-A06AF67BBF81}"/>
                </a:ext>
              </a:extLst>
            </p:cNvPr>
            <p:cNvPicPr>
              <a:picLocks noChangeAspect="1"/>
            </p:cNvPicPr>
            <p:nvPr/>
          </p:nvPicPr>
          <p:blipFill>
            <a:blip r:embed="rId4"/>
            <a:stretch>
              <a:fillRect/>
            </a:stretch>
          </p:blipFill>
          <p:spPr>
            <a:xfrm>
              <a:off x="76467" y="3425779"/>
              <a:ext cx="726349" cy="548572"/>
            </a:xfrm>
            <a:prstGeom prst="rect">
              <a:avLst/>
            </a:prstGeom>
          </p:spPr>
        </p:pic>
        <p:sp>
          <p:nvSpPr>
            <p:cNvPr id="11" name="TextBox 10">
              <a:extLst>
                <a:ext uri="{FF2B5EF4-FFF2-40B4-BE49-F238E27FC236}">
                  <a16:creationId xmlns:a16="http://schemas.microsoft.com/office/drawing/2014/main" id="{C99C3A6D-AB9B-4B77-9128-961316129DE2}"/>
                </a:ext>
              </a:extLst>
            </p:cNvPr>
            <p:cNvSpPr txBox="1"/>
            <p:nvPr/>
          </p:nvSpPr>
          <p:spPr>
            <a:xfrm>
              <a:off x="930672" y="3425779"/>
              <a:ext cx="2041661" cy="974530"/>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PM2.5 are tiny particles that damage your throat and lungs. This pollutant is particularly dangerous as its small size allows particles to directly enter your bloodstream from your lungs.</a:t>
              </a:r>
            </a:p>
          </p:txBody>
        </p:sp>
      </p:grpSp>
      <p:grpSp>
        <p:nvGrpSpPr>
          <p:cNvPr id="12" name="Group 11">
            <a:extLst>
              <a:ext uri="{FF2B5EF4-FFF2-40B4-BE49-F238E27FC236}">
                <a16:creationId xmlns:a16="http://schemas.microsoft.com/office/drawing/2014/main" id="{F43F4BA1-C6D8-4519-B8D4-DFC195A624B5}"/>
              </a:ext>
            </a:extLst>
          </p:cNvPr>
          <p:cNvGrpSpPr/>
          <p:nvPr/>
        </p:nvGrpSpPr>
        <p:grpSpPr>
          <a:xfrm>
            <a:off x="3643976" y="2657644"/>
            <a:ext cx="1858931" cy="448071"/>
            <a:chOff x="78158" y="4453128"/>
            <a:chExt cx="2894175" cy="697602"/>
          </a:xfrm>
        </p:grpSpPr>
        <p:pic>
          <p:nvPicPr>
            <p:cNvPr id="13" name="Picture 12">
              <a:extLst>
                <a:ext uri="{FF2B5EF4-FFF2-40B4-BE49-F238E27FC236}">
                  <a16:creationId xmlns:a16="http://schemas.microsoft.com/office/drawing/2014/main" id="{79679A58-E6CD-46A3-929D-78AF1B2F0929}"/>
                </a:ext>
              </a:extLst>
            </p:cNvPr>
            <p:cNvPicPr>
              <a:picLocks noChangeAspect="1"/>
            </p:cNvPicPr>
            <p:nvPr/>
          </p:nvPicPr>
          <p:blipFill>
            <a:blip r:embed="rId5"/>
            <a:stretch>
              <a:fillRect/>
            </a:stretch>
          </p:blipFill>
          <p:spPr>
            <a:xfrm>
              <a:off x="78158" y="4459881"/>
              <a:ext cx="726349" cy="548572"/>
            </a:xfrm>
            <a:prstGeom prst="rect">
              <a:avLst/>
            </a:prstGeom>
          </p:spPr>
        </p:pic>
        <p:sp>
          <p:nvSpPr>
            <p:cNvPr id="14" name="TextBox 13">
              <a:extLst>
                <a:ext uri="{FF2B5EF4-FFF2-40B4-BE49-F238E27FC236}">
                  <a16:creationId xmlns:a16="http://schemas.microsoft.com/office/drawing/2014/main" id="{BFD3D82F-93B2-4469-B033-A6D3F444303C}"/>
                </a:ext>
              </a:extLst>
            </p:cNvPr>
            <p:cNvSpPr txBox="1"/>
            <p:nvPr/>
          </p:nvSpPr>
          <p:spPr>
            <a:xfrm>
              <a:off x="930671" y="4453128"/>
              <a:ext cx="2041662" cy="697602"/>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High CO2 levels mean you need fresh air. Stagnant air has less oxygen, and more bacteria, mold, and other harmful fumes.</a:t>
              </a:r>
            </a:p>
          </p:txBody>
        </p:sp>
      </p:grpSp>
      <p:grpSp>
        <p:nvGrpSpPr>
          <p:cNvPr id="15" name="Group 14">
            <a:extLst>
              <a:ext uri="{FF2B5EF4-FFF2-40B4-BE49-F238E27FC236}">
                <a16:creationId xmlns:a16="http://schemas.microsoft.com/office/drawing/2014/main" id="{21365697-ED8F-4CB5-9D76-77FD58E0FCF4}"/>
              </a:ext>
            </a:extLst>
          </p:cNvPr>
          <p:cNvGrpSpPr/>
          <p:nvPr/>
        </p:nvGrpSpPr>
        <p:grpSpPr>
          <a:xfrm>
            <a:off x="1614966" y="3388590"/>
            <a:ext cx="1860017" cy="357791"/>
            <a:chOff x="76468" y="5519928"/>
            <a:chExt cx="2895865" cy="557046"/>
          </a:xfrm>
        </p:grpSpPr>
        <p:pic>
          <p:nvPicPr>
            <p:cNvPr id="16" name="Picture 15">
              <a:extLst>
                <a:ext uri="{FF2B5EF4-FFF2-40B4-BE49-F238E27FC236}">
                  <a16:creationId xmlns:a16="http://schemas.microsoft.com/office/drawing/2014/main" id="{C921D4B0-EBA5-4357-A36A-B7A092900345}"/>
                </a:ext>
              </a:extLst>
            </p:cNvPr>
            <p:cNvPicPr>
              <a:picLocks noChangeAspect="1"/>
            </p:cNvPicPr>
            <p:nvPr/>
          </p:nvPicPr>
          <p:blipFill>
            <a:blip r:embed="rId6"/>
            <a:stretch>
              <a:fillRect/>
            </a:stretch>
          </p:blipFill>
          <p:spPr>
            <a:xfrm>
              <a:off x="76468" y="5528402"/>
              <a:ext cx="726349" cy="548572"/>
            </a:xfrm>
            <a:prstGeom prst="rect">
              <a:avLst/>
            </a:prstGeom>
          </p:spPr>
        </p:pic>
        <p:sp>
          <p:nvSpPr>
            <p:cNvPr id="17" name="TextBox 16">
              <a:extLst>
                <a:ext uri="{FF2B5EF4-FFF2-40B4-BE49-F238E27FC236}">
                  <a16:creationId xmlns:a16="http://schemas.microsoft.com/office/drawing/2014/main" id="{8871222C-0E5D-4BAF-83C1-F02DE9153AEC}"/>
                </a:ext>
              </a:extLst>
            </p:cNvPr>
            <p:cNvSpPr txBox="1"/>
            <p:nvPr/>
          </p:nvSpPr>
          <p:spPr>
            <a:xfrm>
              <a:off x="930673" y="5519928"/>
              <a:ext cx="2041660" cy="420678"/>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Make sure your environment is comfortable, as well as healthy.</a:t>
              </a:r>
            </a:p>
          </p:txBody>
        </p:sp>
      </p:grpSp>
      <p:grpSp>
        <p:nvGrpSpPr>
          <p:cNvPr id="18" name="Group 17">
            <a:extLst>
              <a:ext uri="{FF2B5EF4-FFF2-40B4-BE49-F238E27FC236}">
                <a16:creationId xmlns:a16="http://schemas.microsoft.com/office/drawing/2014/main" id="{913E1BE9-16E6-468F-9A8A-669BB08BE18C}"/>
              </a:ext>
            </a:extLst>
          </p:cNvPr>
          <p:cNvGrpSpPr/>
          <p:nvPr/>
        </p:nvGrpSpPr>
        <p:grpSpPr>
          <a:xfrm>
            <a:off x="3643976" y="3312296"/>
            <a:ext cx="1866135" cy="625941"/>
            <a:chOff x="76469" y="6540454"/>
            <a:chExt cx="2905389" cy="974530"/>
          </a:xfrm>
        </p:grpSpPr>
        <p:pic>
          <p:nvPicPr>
            <p:cNvPr id="19" name="Picture 18">
              <a:extLst>
                <a:ext uri="{FF2B5EF4-FFF2-40B4-BE49-F238E27FC236}">
                  <a16:creationId xmlns:a16="http://schemas.microsoft.com/office/drawing/2014/main" id="{A568DCDC-6D36-4D17-BC2A-DF99FAC9E72A}"/>
                </a:ext>
              </a:extLst>
            </p:cNvPr>
            <p:cNvPicPr>
              <a:picLocks noChangeAspect="1"/>
            </p:cNvPicPr>
            <p:nvPr/>
          </p:nvPicPr>
          <p:blipFill>
            <a:blip r:embed="rId7"/>
            <a:stretch>
              <a:fillRect/>
            </a:stretch>
          </p:blipFill>
          <p:spPr>
            <a:xfrm>
              <a:off x="76469" y="6542956"/>
              <a:ext cx="726349" cy="548572"/>
            </a:xfrm>
            <a:prstGeom prst="rect">
              <a:avLst/>
            </a:prstGeom>
          </p:spPr>
        </p:pic>
        <p:sp>
          <p:nvSpPr>
            <p:cNvPr id="20" name="TextBox 19">
              <a:extLst>
                <a:ext uri="{FF2B5EF4-FFF2-40B4-BE49-F238E27FC236}">
                  <a16:creationId xmlns:a16="http://schemas.microsoft.com/office/drawing/2014/main" id="{EAE18A7D-8A1A-48C8-A860-0A0CD84F7B35}"/>
                </a:ext>
              </a:extLst>
            </p:cNvPr>
            <p:cNvSpPr txBox="1"/>
            <p:nvPr/>
          </p:nvSpPr>
          <p:spPr>
            <a:xfrm>
              <a:off x="940198" y="6540454"/>
              <a:ext cx="2041660" cy="974530"/>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Dry air contributes to irritated sinuses, sore throat, itchy eyes and skin aging. Meanwhile, overly humid environments can bring about biological air pollutants such as dust mites and mold.</a:t>
              </a:r>
            </a:p>
          </p:txBody>
        </p:sp>
      </p:grpSp>
      <p:grpSp>
        <p:nvGrpSpPr>
          <p:cNvPr id="21" name="Group 20">
            <a:extLst>
              <a:ext uri="{FF2B5EF4-FFF2-40B4-BE49-F238E27FC236}">
                <a16:creationId xmlns:a16="http://schemas.microsoft.com/office/drawing/2014/main" id="{C8AA4BE3-7586-4807-92CD-77A47AB9AE74}"/>
              </a:ext>
            </a:extLst>
          </p:cNvPr>
          <p:cNvGrpSpPr/>
          <p:nvPr/>
        </p:nvGrpSpPr>
        <p:grpSpPr>
          <a:xfrm>
            <a:off x="5672576" y="2654702"/>
            <a:ext cx="1867922" cy="359137"/>
            <a:chOff x="7055511" y="3425779"/>
            <a:chExt cx="2908172" cy="559142"/>
          </a:xfrm>
        </p:grpSpPr>
        <p:pic>
          <p:nvPicPr>
            <p:cNvPr id="22" name="Picture 21">
              <a:extLst>
                <a:ext uri="{FF2B5EF4-FFF2-40B4-BE49-F238E27FC236}">
                  <a16:creationId xmlns:a16="http://schemas.microsoft.com/office/drawing/2014/main" id="{7B231CAB-706A-4307-82F2-F8D4CD7F688B}"/>
                </a:ext>
              </a:extLst>
            </p:cNvPr>
            <p:cNvPicPr>
              <a:picLocks noChangeAspect="1"/>
            </p:cNvPicPr>
            <p:nvPr/>
          </p:nvPicPr>
          <p:blipFill>
            <a:blip r:embed="rId8"/>
            <a:stretch>
              <a:fillRect/>
            </a:stretch>
          </p:blipFill>
          <p:spPr>
            <a:xfrm>
              <a:off x="7055511" y="3429000"/>
              <a:ext cx="726349" cy="548572"/>
            </a:xfrm>
            <a:prstGeom prst="rect">
              <a:avLst/>
            </a:prstGeom>
          </p:spPr>
        </p:pic>
        <p:sp>
          <p:nvSpPr>
            <p:cNvPr id="23" name="TextBox 22">
              <a:extLst>
                <a:ext uri="{FF2B5EF4-FFF2-40B4-BE49-F238E27FC236}">
                  <a16:creationId xmlns:a16="http://schemas.microsoft.com/office/drawing/2014/main" id="{B73A2D1E-231B-4DCE-A42A-FA7719A705B4}"/>
                </a:ext>
              </a:extLst>
            </p:cNvPr>
            <p:cNvSpPr txBox="1"/>
            <p:nvPr/>
          </p:nvSpPr>
          <p:spPr>
            <a:xfrm>
              <a:off x="7922021" y="3425779"/>
              <a:ext cx="2041662" cy="559142"/>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See your indoor air quality next to outdoor readings from the nearest official monitoring station.</a:t>
              </a:r>
            </a:p>
          </p:txBody>
        </p:sp>
      </p:grpSp>
      <p:grpSp>
        <p:nvGrpSpPr>
          <p:cNvPr id="24" name="Group 23">
            <a:extLst>
              <a:ext uri="{FF2B5EF4-FFF2-40B4-BE49-F238E27FC236}">
                <a16:creationId xmlns:a16="http://schemas.microsoft.com/office/drawing/2014/main" id="{07337D79-0E0C-4893-BCC3-24935688DF89}"/>
              </a:ext>
            </a:extLst>
          </p:cNvPr>
          <p:cNvGrpSpPr/>
          <p:nvPr/>
        </p:nvGrpSpPr>
        <p:grpSpPr>
          <a:xfrm>
            <a:off x="5672570" y="3314569"/>
            <a:ext cx="1867922" cy="537873"/>
            <a:chOff x="7055511" y="4453128"/>
            <a:chExt cx="2908172" cy="837415"/>
          </a:xfrm>
        </p:grpSpPr>
        <p:pic>
          <p:nvPicPr>
            <p:cNvPr id="25" name="Picture 24">
              <a:extLst>
                <a:ext uri="{FF2B5EF4-FFF2-40B4-BE49-F238E27FC236}">
                  <a16:creationId xmlns:a16="http://schemas.microsoft.com/office/drawing/2014/main" id="{99BD6AC5-4283-4DC8-9095-E20AFA590C6B}"/>
                </a:ext>
              </a:extLst>
            </p:cNvPr>
            <p:cNvPicPr>
              <a:picLocks noChangeAspect="1"/>
            </p:cNvPicPr>
            <p:nvPr/>
          </p:nvPicPr>
          <p:blipFill>
            <a:blip r:embed="rId9"/>
            <a:stretch>
              <a:fillRect/>
            </a:stretch>
          </p:blipFill>
          <p:spPr>
            <a:xfrm>
              <a:off x="7055511" y="4453128"/>
              <a:ext cx="726349" cy="548572"/>
            </a:xfrm>
            <a:prstGeom prst="rect">
              <a:avLst/>
            </a:prstGeom>
          </p:spPr>
        </p:pic>
        <p:sp>
          <p:nvSpPr>
            <p:cNvPr id="26" name="TextBox 25">
              <a:extLst>
                <a:ext uri="{FF2B5EF4-FFF2-40B4-BE49-F238E27FC236}">
                  <a16:creationId xmlns:a16="http://schemas.microsoft.com/office/drawing/2014/main" id="{7AB1B424-7AEA-4A6E-8E1B-4ABF1777E4B7}"/>
                </a:ext>
              </a:extLst>
            </p:cNvPr>
            <p:cNvSpPr txBox="1"/>
            <p:nvPr/>
          </p:nvSpPr>
          <p:spPr>
            <a:xfrm>
              <a:off x="7922021" y="4454479"/>
              <a:ext cx="2041662" cy="836064"/>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Plan ahead to minimize pollution exposure and discomfort outdoors. We’ll keep you informed with air quality and weather data up to 3 days in advance.</a:t>
              </a:r>
            </a:p>
          </p:txBody>
        </p:sp>
      </p:grpSp>
      <p:grpSp>
        <p:nvGrpSpPr>
          <p:cNvPr id="27" name="Group 26">
            <a:extLst>
              <a:ext uri="{FF2B5EF4-FFF2-40B4-BE49-F238E27FC236}">
                <a16:creationId xmlns:a16="http://schemas.microsoft.com/office/drawing/2014/main" id="{DBDE4A05-7BD7-46FC-9FAE-CEC8DD7ED259}"/>
              </a:ext>
            </a:extLst>
          </p:cNvPr>
          <p:cNvGrpSpPr/>
          <p:nvPr/>
        </p:nvGrpSpPr>
        <p:grpSpPr>
          <a:xfrm>
            <a:off x="4939541" y="4062582"/>
            <a:ext cx="1867922" cy="537006"/>
            <a:chOff x="7055511" y="5530804"/>
            <a:chExt cx="2908172" cy="836067"/>
          </a:xfrm>
        </p:grpSpPr>
        <p:pic>
          <p:nvPicPr>
            <p:cNvPr id="28" name="Picture 27">
              <a:extLst>
                <a:ext uri="{FF2B5EF4-FFF2-40B4-BE49-F238E27FC236}">
                  <a16:creationId xmlns:a16="http://schemas.microsoft.com/office/drawing/2014/main" id="{31E98F0A-840D-4376-A39E-95616F0C32CA}"/>
                </a:ext>
              </a:extLst>
            </p:cNvPr>
            <p:cNvPicPr>
              <a:picLocks noChangeAspect="1"/>
            </p:cNvPicPr>
            <p:nvPr/>
          </p:nvPicPr>
          <p:blipFill>
            <a:blip r:embed="rId10"/>
            <a:stretch>
              <a:fillRect/>
            </a:stretch>
          </p:blipFill>
          <p:spPr>
            <a:xfrm>
              <a:off x="7055511" y="5532120"/>
              <a:ext cx="726349" cy="548572"/>
            </a:xfrm>
            <a:prstGeom prst="rect">
              <a:avLst/>
            </a:prstGeom>
          </p:spPr>
        </p:pic>
        <p:sp>
          <p:nvSpPr>
            <p:cNvPr id="29" name="TextBox 28">
              <a:extLst>
                <a:ext uri="{FF2B5EF4-FFF2-40B4-BE49-F238E27FC236}">
                  <a16:creationId xmlns:a16="http://schemas.microsoft.com/office/drawing/2014/main" id="{07894BD5-2A4E-4A1E-8991-DF7D74A3DCAA}"/>
                </a:ext>
              </a:extLst>
            </p:cNvPr>
            <p:cNvSpPr txBox="1"/>
            <p:nvPr/>
          </p:nvSpPr>
          <p:spPr>
            <a:xfrm>
              <a:off x="7922021" y="5530804"/>
              <a:ext cx="2041662" cy="836067"/>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Receive notifications when air quality fails to meet standards. Smart integration allows you to control smart home devices with action-based rules.</a:t>
              </a:r>
            </a:p>
          </p:txBody>
        </p:sp>
      </p:grpSp>
      <p:grpSp>
        <p:nvGrpSpPr>
          <p:cNvPr id="30" name="Group 29">
            <a:extLst>
              <a:ext uri="{FF2B5EF4-FFF2-40B4-BE49-F238E27FC236}">
                <a16:creationId xmlns:a16="http://schemas.microsoft.com/office/drawing/2014/main" id="{890D420C-6850-461A-92F5-182DCB1141C3}"/>
              </a:ext>
            </a:extLst>
          </p:cNvPr>
          <p:cNvGrpSpPr/>
          <p:nvPr/>
        </p:nvGrpSpPr>
        <p:grpSpPr>
          <a:xfrm>
            <a:off x="2478058" y="4059006"/>
            <a:ext cx="1867922" cy="719534"/>
            <a:chOff x="7055511" y="6542727"/>
            <a:chExt cx="2908172" cy="1120245"/>
          </a:xfrm>
        </p:grpSpPr>
        <p:pic>
          <p:nvPicPr>
            <p:cNvPr id="31" name="Picture 30">
              <a:extLst>
                <a:ext uri="{FF2B5EF4-FFF2-40B4-BE49-F238E27FC236}">
                  <a16:creationId xmlns:a16="http://schemas.microsoft.com/office/drawing/2014/main" id="{1CDBAB2C-7C4B-401E-8602-7B436DC94978}"/>
                </a:ext>
              </a:extLst>
            </p:cNvPr>
            <p:cNvPicPr>
              <a:picLocks noChangeAspect="1"/>
            </p:cNvPicPr>
            <p:nvPr/>
          </p:nvPicPr>
          <p:blipFill>
            <a:blip r:embed="rId11"/>
            <a:stretch>
              <a:fillRect/>
            </a:stretch>
          </p:blipFill>
          <p:spPr>
            <a:xfrm>
              <a:off x="7055511" y="6542727"/>
              <a:ext cx="726349" cy="548572"/>
            </a:xfrm>
            <a:prstGeom prst="rect">
              <a:avLst/>
            </a:prstGeom>
          </p:spPr>
        </p:pic>
        <p:sp>
          <p:nvSpPr>
            <p:cNvPr id="32" name="TextBox 31">
              <a:extLst>
                <a:ext uri="{FF2B5EF4-FFF2-40B4-BE49-F238E27FC236}">
                  <a16:creationId xmlns:a16="http://schemas.microsoft.com/office/drawing/2014/main" id="{3DCB44C7-13CC-49B1-AB35-EF27104560BC}"/>
                </a:ext>
              </a:extLst>
            </p:cNvPr>
            <p:cNvSpPr txBox="1"/>
            <p:nvPr/>
          </p:nvSpPr>
          <p:spPr>
            <a:xfrm>
              <a:off x="7922021" y="6549979"/>
              <a:ext cx="2041662" cy="1112993"/>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We take all of your air quality data into account so you don’t have to. The AirVisual Pro learns from your indoor and outdoor environments to provide you the most productive and cost effective recommendations.</a:t>
              </a:r>
            </a:p>
          </p:txBody>
        </p:sp>
      </p:grpSp>
    </p:spTree>
    <p:extLst>
      <p:ext uri="{BB962C8B-B14F-4D97-AF65-F5344CB8AC3E}">
        <p14:creationId xmlns:p14="http://schemas.microsoft.com/office/powerpoint/2010/main" val="80083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5662" y="1497116"/>
            <a:ext cx="4068196" cy="2362330"/>
          </a:xfrm>
          <a:prstGeom prst="rect">
            <a:avLst/>
          </a:prstGeom>
        </p:spPr>
      </p:pic>
      <p:sp>
        <p:nvSpPr>
          <p:cNvPr id="291" name="Shape 291"/>
          <p:cNvSpPr txBox="1"/>
          <p:nvPr/>
        </p:nvSpPr>
        <p:spPr>
          <a:xfrm>
            <a:off x="1332133" y="546813"/>
            <a:ext cx="3332873" cy="340075"/>
          </a:xfrm>
          <a:prstGeom prst="rect">
            <a:avLst/>
          </a:prstGeom>
          <a:noFill/>
          <a:ln>
            <a:noFill/>
          </a:ln>
        </p:spPr>
        <p:txBody>
          <a:bodyPr lIns="58722" tIns="58722" rIns="58722" bIns="58722" anchor="t" anchorCtr="0">
            <a:noAutofit/>
          </a:bodyPr>
          <a:lstStyle/>
          <a:p>
            <a:pPr>
              <a:buClr>
                <a:schemeClr val="dk1"/>
              </a:buClr>
              <a:buSzPts val="1100"/>
            </a:pPr>
            <a:r>
              <a:rPr lang="en-US" sz="1400" dirty="0">
                <a:solidFill>
                  <a:srgbClr val="518ABE"/>
                </a:solidFill>
                <a:latin typeface="Helvetica" panose="020B0604020202020204" pitchFamily="34" charset="0"/>
                <a:ea typeface="Helvetica Neue Thin" charset="0"/>
                <a:cs typeface="Helvetica" panose="020B0604020202020204" pitchFamily="34" charset="0"/>
                <a:sym typeface="Helvetica Neue"/>
              </a:rPr>
              <a:t>Advanced Features</a:t>
            </a:r>
          </a:p>
        </p:txBody>
      </p:sp>
      <p:sp>
        <p:nvSpPr>
          <p:cNvPr id="11" name="Rectangle 10">
            <a:extLst>
              <a:ext uri="{FF2B5EF4-FFF2-40B4-BE49-F238E27FC236}">
                <a16:creationId xmlns:a16="http://schemas.microsoft.com/office/drawing/2014/main" id="{E1EFC8B7-B9ED-453A-96A5-92BB96FA908A}"/>
              </a:ext>
            </a:extLst>
          </p:cNvPr>
          <p:cNvSpPr/>
          <p:nvPr/>
        </p:nvSpPr>
        <p:spPr>
          <a:xfrm>
            <a:off x="2734164" y="2117811"/>
            <a:ext cx="106851" cy="105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732" tIns="29366" rIns="58732" bIns="29366" numCol="1" spcCol="0" rtlCol="0" fromWordArt="0" anchor="ctr" anchorCtr="0" forceAA="0" compatLnSpc="1">
            <a:prstTxWarp prst="textNoShape">
              <a:avLst/>
            </a:prstTxWarp>
            <a:noAutofit/>
          </a:bodyPr>
          <a:lstStyle/>
          <a:p>
            <a:pPr algn="ctr"/>
            <a:endParaRPr lang="en-US" sz="1156" dirty="0">
              <a:latin typeface="Roboto" panose="020B0604020202020204" charset="0"/>
              <a:cs typeface="Roboto" panose="020B0604020202020204" charset="0"/>
            </a:endParaRPr>
          </a:p>
        </p:txBody>
      </p:sp>
      <p:sp>
        <p:nvSpPr>
          <p:cNvPr id="53" name="Rectangle 52">
            <a:extLst>
              <a:ext uri="{FF2B5EF4-FFF2-40B4-BE49-F238E27FC236}">
                <a16:creationId xmlns:a16="http://schemas.microsoft.com/office/drawing/2014/main" id="{A0DB3905-F922-417C-9C3A-80162A6F8E99}"/>
              </a:ext>
            </a:extLst>
          </p:cNvPr>
          <p:cNvSpPr/>
          <p:nvPr/>
        </p:nvSpPr>
        <p:spPr>
          <a:xfrm>
            <a:off x="2457961" y="1941398"/>
            <a:ext cx="169353" cy="186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732" tIns="29366" rIns="58732" bIns="29366" numCol="1" spcCol="0" rtlCol="0" fromWordArt="0" anchor="ctr" anchorCtr="0" forceAA="0" compatLnSpc="1">
            <a:prstTxWarp prst="textNoShape">
              <a:avLst/>
            </a:prstTxWarp>
            <a:noAutofit/>
          </a:bodyPr>
          <a:lstStyle/>
          <a:p>
            <a:pPr algn="ctr"/>
            <a:endParaRPr lang="en-US" sz="1156" dirty="0">
              <a:latin typeface="Roboto" panose="020B0604020202020204" charset="0"/>
              <a:cs typeface="Roboto" panose="020B0604020202020204" charset="0"/>
            </a:endParaRPr>
          </a:p>
        </p:txBody>
      </p:sp>
      <p:sp>
        <p:nvSpPr>
          <p:cNvPr id="26" name="Shape 203"/>
          <p:cNvSpPr txBox="1"/>
          <p:nvPr/>
        </p:nvSpPr>
        <p:spPr>
          <a:xfrm>
            <a:off x="1472319" y="878123"/>
            <a:ext cx="2027037" cy="688301"/>
          </a:xfrm>
          <a:prstGeom prst="rect">
            <a:avLst/>
          </a:prstGeom>
          <a:noFill/>
          <a:ln>
            <a:noFill/>
          </a:ln>
        </p:spPr>
        <p:txBody>
          <a:bodyPr wrap="square" lIns="60502" tIns="60502" rIns="60502" bIns="60502" anchor="t" anchorCtr="0">
            <a:noAutofit/>
          </a:bodyPr>
          <a:lstStyle/>
          <a:p>
            <a:r>
              <a:rPr lang="en-US" sz="1191" dirty="0">
                <a:solidFill>
                  <a:srgbClr val="5482AB"/>
                </a:solidFill>
                <a:latin typeface="Roboto" panose="020B0604020202020204" charset="0"/>
                <a:ea typeface="Arial" charset="0"/>
                <a:cs typeface="Roboto" panose="020B0604020202020204" charset="0"/>
                <a:sym typeface="Roboto"/>
              </a:rPr>
              <a:t>Hardware</a:t>
            </a:r>
            <a:endParaRPr sz="1191" dirty="0">
              <a:solidFill>
                <a:srgbClr val="5482AB"/>
              </a:solidFill>
              <a:latin typeface="Roboto" panose="020B0604020202020204" charset="0"/>
              <a:ea typeface="Arial" charset="0"/>
              <a:cs typeface="Roboto" panose="020B0604020202020204" charset="0"/>
              <a:sym typeface="Roboto"/>
            </a:endParaRPr>
          </a:p>
          <a:p>
            <a:pPr>
              <a:spcBef>
                <a:spcPts val="662"/>
              </a:spcBef>
              <a:spcAft>
                <a:spcPts val="662"/>
              </a:spcAft>
            </a:pPr>
            <a:r>
              <a:rPr lang="en-US" sz="900" dirty="0">
                <a:latin typeface="Roboto" panose="020B0604020202020204" charset="0"/>
                <a:ea typeface="Helvetica Neue Light" charset="0"/>
                <a:cs typeface="Roboto" panose="020B0604020202020204" charset="0"/>
                <a:sym typeface="Roboto"/>
              </a:rPr>
              <a:t>Cutting</a:t>
            </a:r>
            <a:r>
              <a:rPr lang="mr-IN" sz="900" dirty="0">
                <a:latin typeface="Roboto" panose="020B0604020202020204" charset="0"/>
                <a:ea typeface="Helvetica Neue Light" charset="0"/>
                <a:cs typeface="Helvetica Neue Light" charset="0"/>
                <a:sym typeface="Roboto"/>
              </a:rPr>
              <a:t>–</a:t>
            </a:r>
            <a:r>
              <a:rPr lang="en-US" sz="900" dirty="0">
                <a:latin typeface="Roboto" panose="020B0604020202020204" charset="0"/>
                <a:ea typeface="Helvetica Neue Light" charset="0"/>
                <a:cs typeface="Roboto" panose="020B0604020202020204" charset="0"/>
                <a:sym typeface="Roboto"/>
              </a:rPr>
              <a:t>edge laser technology counts microscopic PM2.5 particles in the air. Airflow control fans provide stable, reliable readings and improved </a:t>
            </a:r>
            <a:r>
              <a:rPr lang="en-US" sz="1191" dirty="0">
                <a:latin typeface="Roboto" panose="020B0604020202020204" charset="0"/>
                <a:ea typeface="Helvetica Neue Light" charset="0"/>
                <a:cs typeface="Roboto" panose="020B0604020202020204" charset="0"/>
                <a:sym typeface="Roboto"/>
              </a:rPr>
              <a:t>durability.</a:t>
            </a:r>
            <a:endParaRPr sz="1191" dirty="0">
              <a:latin typeface="Roboto" panose="020B0604020202020204" charset="0"/>
              <a:ea typeface="Helvetica Neue Light" charset="0"/>
              <a:cs typeface="Roboto" panose="020B0604020202020204" charset="0"/>
              <a:sym typeface="Roboto"/>
            </a:endParaRPr>
          </a:p>
        </p:txBody>
      </p:sp>
      <p:cxnSp>
        <p:nvCxnSpPr>
          <p:cNvPr id="27" name="Shape 210"/>
          <p:cNvCxnSpPr/>
          <p:nvPr/>
        </p:nvCxnSpPr>
        <p:spPr>
          <a:xfrm>
            <a:off x="1551062" y="1126938"/>
            <a:ext cx="1968221" cy="0"/>
          </a:xfrm>
          <a:prstGeom prst="straightConnector1">
            <a:avLst/>
          </a:prstGeom>
          <a:noFill/>
          <a:ln w="9525" cap="flat" cmpd="sng">
            <a:solidFill>
              <a:srgbClr val="5482AB"/>
            </a:solidFill>
            <a:prstDash val="solid"/>
            <a:round/>
            <a:headEnd type="none" w="lg" len="lg"/>
            <a:tailEnd type="none" w="lg" len="lg"/>
          </a:ln>
        </p:spPr>
      </p:cxnSp>
      <p:cxnSp>
        <p:nvCxnSpPr>
          <p:cNvPr id="28" name="Shape 217"/>
          <p:cNvCxnSpPr>
            <a:cxnSpLocks/>
            <a:stCxn id="29" idx="2"/>
          </p:cNvCxnSpPr>
          <p:nvPr/>
        </p:nvCxnSpPr>
        <p:spPr>
          <a:xfrm flipH="1" flipV="1">
            <a:off x="3516990" y="1126939"/>
            <a:ext cx="900253" cy="986067"/>
          </a:xfrm>
          <a:prstGeom prst="straightConnector1">
            <a:avLst/>
          </a:prstGeom>
          <a:noFill/>
          <a:ln w="9525" cap="flat" cmpd="sng">
            <a:solidFill>
              <a:srgbClr val="5482AB"/>
            </a:solidFill>
            <a:prstDash val="solid"/>
            <a:round/>
            <a:headEnd type="none" w="lg" len="lg"/>
            <a:tailEnd type="none" w="lg" len="lg"/>
          </a:ln>
        </p:spPr>
      </p:cxnSp>
      <p:sp>
        <p:nvSpPr>
          <p:cNvPr id="29" name="Shape 224"/>
          <p:cNvSpPr/>
          <p:nvPr/>
        </p:nvSpPr>
        <p:spPr>
          <a:xfrm rot="2483817">
            <a:off x="4406777" y="2098817"/>
            <a:ext cx="83779" cy="83779"/>
          </a:xfrm>
          <a:prstGeom prst="ellipse">
            <a:avLst/>
          </a:prstGeom>
          <a:solidFill>
            <a:srgbClr val="5482AB"/>
          </a:solidFill>
          <a:ln w="9525" cap="flat" cmpd="sng">
            <a:solidFill>
              <a:srgbClr val="FFFFFF"/>
            </a:solidFill>
            <a:prstDash val="solid"/>
            <a:round/>
            <a:headEnd type="none" w="med" len="med"/>
            <a:tailEnd type="none" w="med" len="med"/>
          </a:ln>
        </p:spPr>
        <p:txBody>
          <a:bodyPr wrap="square" lIns="60502" tIns="60502" rIns="60502" bIns="60502" anchor="ctr" anchorCtr="0">
            <a:noAutofit/>
          </a:bodyPr>
          <a:lstStyle/>
          <a:p>
            <a:endParaRPr sz="1191" dirty="0">
              <a:latin typeface="Roboto" panose="020B0604020202020204" charset="0"/>
              <a:cs typeface="Roboto" panose="020B0604020202020204" charset="0"/>
            </a:endParaRPr>
          </a:p>
        </p:txBody>
      </p:sp>
      <p:sp>
        <p:nvSpPr>
          <p:cNvPr id="30" name="Shape 204"/>
          <p:cNvSpPr txBox="1"/>
          <p:nvPr/>
        </p:nvSpPr>
        <p:spPr>
          <a:xfrm>
            <a:off x="1472319" y="1931531"/>
            <a:ext cx="1985147" cy="688301"/>
          </a:xfrm>
          <a:prstGeom prst="rect">
            <a:avLst/>
          </a:prstGeom>
          <a:noFill/>
          <a:ln>
            <a:noFill/>
          </a:ln>
        </p:spPr>
        <p:txBody>
          <a:bodyPr wrap="square" lIns="60502" tIns="60502" rIns="60502" bIns="60502" anchor="t" anchorCtr="0">
            <a:noAutofit/>
          </a:bodyPr>
          <a:lstStyle/>
          <a:p>
            <a:r>
              <a:rPr lang="en-US" sz="1191" dirty="0">
                <a:solidFill>
                  <a:srgbClr val="5482AB"/>
                </a:solidFill>
                <a:latin typeface="Roboto" panose="020B0604020202020204" charset="0"/>
                <a:ea typeface="Arial" charset="0"/>
                <a:cs typeface="Roboto" panose="020B0604020202020204" charset="0"/>
                <a:sym typeface="Roboto"/>
              </a:rPr>
              <a:t>Accuracy</a:t>
            </a:r>
            <a:endParaRPr sz="1191" dirty="0">
              <a:solidFill>
                <a:srgbClr val="5482AB"/>
              </a:solidFill>
              <a:latin typeface="Roboto" panose="020B0604020202020204" charset="0"/>
              <a:ea typeface="Arial" charset="0"/>
              <a:cs typeface="Roboto" panose="020B0604020202020204" charset="0"/>
              <a:sym typeface="Roboto"/>
            </a:endParaRPr>
          </a:p>
          <a:p>
            <a:pPr>
              <a:spcBef>
                <a:spcPts val="662"/>
              </a:spcBef>
              <a:spcAft>
                <a:spcPts val="662"/>
              </a:spcAft>
            </a:pPr>
            <a:r>
              <a:rPr lang="en-US" sz="900" dirty="0">
                <a:latin typeface="Roboto" panose="020B0604020202020204" charset="0"/>
                <a:ea typeface="Helvetica Neue Light" charset="0"/>
                <a:cs typeface="Roboto" panose="020B0604020202020204" charset="0"/>
                <a:sym typeface="Roboto"/>
              </a:rPr>
              <a:t>The AirVisual Pro is the most accurate low-cost consumer device. Auto-calibration components instantly consider factors like temperature, humidity and outlying data points. </a:t>
            </a:r>
            <a:endParaRPr sz="900" dirty="0">
              <a:latin typeface="Roboto" panose="020B0604020202020204" charset="0"/>
              <a:ea typeface="Helvetica Neue Light" charset="0"/>
              <a:cs typeface="Roboto" panose="020B0604020202020204" charset="0"/>
              <a:sym typeface="Roboto"/>
            </a:endParaRPr>
          </a:p>
        </p:txBody>
      </p:sp>
      <p:cxnSp>
        <p:nvCxnSpPr>
          <p:cNvPr id="31" name="Shape 211"/>
          <p:cNvCxnSpPr/>
          <p:nvPr/>
        </p:nvCxnSpPr>
        <p:spPr>
          <a:xfrm>
            <a:off x="1547414" y="2174178"/>
            <a:ext cx="1971397" cy="0"/>
          </a:xfrm>
          <a:prstGeom prst="straightConnector1">
            <a:avLst/>
          </a:prstGeom>
          <a:noFill/>
          <a:ln w="9525" cap="flat" cmpd="sng">
            <a:solidFill>
              <a:srgbClr val="5482AB"/>
            </a:solidFill>
            <a:prstDash val="solid"/>
            <a:round/>
            <a:headEnd type="none" w="lg" len="lg"/>
            <a:tailEnd type="none" w="lg" len="lg"/>
          </a:ln>
        </p:spPr>
      </p:cxnSp>
      <p:cxnSp>
        <p:nvCxnSpPr>
          <p:cNvPr id="32" name="Shape 218"/>
          <p:cNvCxnSpPr>
            <a:cxnSpLocks/>
            <a:stCxn id="33" idx="2"/>
          </p:cNvCxnSpPr>
          <p:nvPr/>
        </p:nvCxnSpPr>
        <p:spPr>
          <a:xfrm flipH="1" flipV="1">
            <a:off x="3516990" y="2174178"/>
            <a:ext cx="881506" cy="357666"/>
          </a:xfrm>
          <a:prstGeom prst="straightConnector1">
            <a:avLst/>
          </a:prstGeom>
          <a:noFill/>
          <a:ln w="9525" cap="flat" cmpd="sng">
            <a:solidFill>
              <a:srgbClr val="5482AB"/>
            </a:solidFill>
            <a:prstDash val="solid"/>
            <a:round/>
            <a:headEnd type="none" w="lg" len="lg"/>
            <a:tailEnd type="none" w="lg" len="lg"/>
          </a:ln>
        </p:spPr>
      </p:cxnSp>
      <p:sp>
        <p:nvSpPr>
          <p:cNvPr id="33" name="Shape 225"/>
          <p:cNvSpPr/>
          <p:nvPr/>
        </p:nvSpPr>
        <p:spPr>
          <a:xfrm rot="1689562">
            <a:off x="4393539" y="2509723"/>
            <a:ext cx="83779" cy="83779"/>
          </a:xfrm>
          <a:prstGeom prst="ellipse">
            <a:avLst/>
          </a:prstGeom>
          <a:solidFill>
            <a:srgbClr val="5482AB"/>
          </a:solidFill>
          <a:ln w="9525" cap="flat" cmpd="sng">
            <a:solidFill>
              <a:srgbClr val="FFFFFF"/>
            </a:solidFill>
            <a:prstDash val="solid"/>
            <a:round/>
            <a:headEnd type="none" w="med" len="med"/>
            <a:tailEnd type="none" w="med" len="med"/>
          </a:ln>
        </p:spPr>
        <p:txBody>
          <a:bodyPr wrap="square" lIns="60502" tIns="60502" rIns="60502" bIns="60502" anchor="ctr" anchorCtr="0">
            <a:noAutofit/>
          </a:bodyPr>
          <a:lstStyle/>
          <a:p>
            <a:endParaRPr sz="1191" dirty="0">
              <a:latin typeface="Roboto" panose="020B0604020202020204" charset="0"/>
              <a:cs typeface="Roboto" panose="020B0604020202020204" charset="0"/>
            </a:endParaRPr>
          </a:p>
        </p:txBody>
      </p:sp>
      <p:sp>
        <p:nvSpPr>
          <p:cNvPr id="34" name="Shape 205"/>
          <p:cNvSpPr txBox="1"/>
          <p:nvPr/>
        </p:nvSpPr>
        <p:spPr>
          <a:xfrm>
            <a:off x="1542293" y="3086442"/>
            <a:ext cx="1951941" cy="688301"/>
          </a:xfrm>
          <a:prstGeom prst="rect">
            <a:avLst/>
          </a:prstGeom>
          <a:noFill/>
          <a:ln>
            <a:noFill/>
          </a:ln>
        </p:spPr>
        <p:txBody>
          <a:bodyPr wrap="square" lIns="60502" tIns="60502" rIns="60502" bIns="60502" anchor="t" anchorCtr="0">
            <a:noAutofit/>
          </a:bodyPr>
          <a:lstStyle/>
          <a:p>
            <a:r>
              <a:rPr lang="en-US" sz="1191" dirty="0">
                <a:solidFill>
                  <a:srgbClr val="5482AB"/>
                </a:solidFill>
                <a:latin typeface="Roboto" panose="020B0604020202020204" charset="0"/>
                <a:ea typeface="Arial" charset="0"/>
                <a:cs typeface="Roboto" panose="020B0604020202020204" charset="0"/>
                <a:sym typeface="Roboto"/>
              </a:rPr>
              <a:t>Network + Analytics</a:t>
            </a:r>
            <a:endParaRPr sz="1191" dirty="0">
              <a:solidFill>
                <a:srgbClr val="5482AB"/>
              </a:solidFill>
              <a:latin typeface="Roboto" panose="020B0604020202020204" charset="0"/>
              <a:ea typeface="Arial" charset="0"/>
              <a:cs typeface="Roboto" panose="020B0604020202020204" charset="0"/>
              <a:sym typeface="Roboto"/>
            </a:endParaRPr>
          </a:p>
          <a:p>
            <a:pPr>
              <a:spcBef>
                <a:spcPts val="662"/>
              </a:spcBef>
              <a:spcAft>
                <a:spcPts val="662"/>
              </a:spcAft>
            </a:pPr>
            <a:r>
              <a:rPr lang="en-US" sz="900" dirty="0">
                <a:latin typeface="Roboto" panose="020B0604020202020204" charset="0"/>
                <a:ea typeface="Helvetica Neue Light" charset="0"/>
                <a:cs typeface="Roboto" panose="020B0604020202020204" charset="0"/>
                <a:sym typeface="Roboto"/>
              </a:rPr>
              <a:t>Cloud computing, big data and artificial intelligence provide the best predictive analytics in a compact, </a:t>
            </a:r>
            <a:r>
              <a:rPr lang="en-US" sz="1191" dirty="0">
                <a:latin typeface="Roboto" panose="020B0604020202020204" charset="0"/>
                <a:ea typeface="Helvetica Neue Light" charset="0"/>
                <a:cs typeface="Roboto" panose="020B0604020202020204" charset="0"/>
                <a:sym typeface="Roboto"/>
              </a:rPr>
              <a:t>portable device.</a:t>
            </a:r>
            <a:endParaRPr sz="1191" dirty="0">
              <a:latin typeface="Roboto" panose="020B0604020202020204" charset="0"/>
              <a:ea typeface="Helvetica Neue Light" charset="0"/>
              <a:cs typeface="Roboto" panose="020B0604020202020204" charset="0"/>
              <a:sym typeface="Roboto"/>
            </a:endParaRPr>
          </a:p>
        </p:txBody>
      </p:sp>
      <p:cxnSp>
        <p:nvCxnSpPr>
          <p:cNvPr id="35" name="Shape 212"/>
          <p:cNvCxnSpPr/>
          <p:nvPr/>
        </p:nvCxnSpPr>
        <p:spPr>
          <a:xfrm>
            <a:off x="1551062" y="3388134"/>
            <a:ext cx="1968221" cy="0"/>
          </a:xfrm>
          <a:prstGeom prst="straightConnector1">
            <a:avLst/>
          </a:prstGeom>
          <a:noFill/>
          <a:ln w="9525" cap="flat" cmpd="sng">
            <a:solidFill>
              <a:srgbClr val="5482AB"/>
            </a:solidFill>
            <a:prstDash val="solid"/>
            <a:round/>
            <a:headEnd type="none" w="lg" len="lg"/>
            <a:tailEnd type="none" w="lg" len="lg"/>
          </a:ln>
        </p:spPr>
      </p:cxnSp>
      <p:cxnSp>
        <p:nvCxnSpPr>
          <p:cNvPr id="36" name="Shape 219"/>
          <p:cNvCxnSpPr>
            <a:cxnSpLocks/>
            <a:stCxn id="37" idx="3"/>
          </p:cNvCxnSpPr>
          <p:nvPr/>
        </p:nvCxnSpPr>
        <p:spPr>
          <a:xfrm flipH="1">
            <a:off x="3516990" y="2964391"/>
            <a:ext cx="858494" cy="423743"/>
          </a:xfrm>
          <a:prstGeom prst="straightConnector1">
            <a:avLst/>
          </a:prstGeom>
          <a:noFill/>
          <a:ln w="9525" cap="flat" cmpd="sng">
            <a:solidFill>
              <a:srgbClr val="5482AB"/>
            </a:solidFill>
            <a:prstDash val="solid"/>
            <a:round/>
            <a:headEnd type="none" w="lg" len="lg"/>
            <a:tailEnd type="none" w="lg" len="lg"/>
          </a:ln>
        </p:spPr>
      </p:cxnSp>
      <p:sp>
        <p:nvSpPr>
          <p:cNvPr id="37" name="Shape 226"/>
          <p:cNvSpPr/>
          <p:nvPr/>
        </p:nvSpPr>
        <p:spPr>
          <a:xfrm rot="1400618">
            <a:off x="4372528" y="2907043"/>
            <a:ext cx="83779" cy="83779"/>
          </a:xfrm>
          <a:prstGeom prst="ellipse">
            <a:avLst/>
          </a:prstGeom>
          <a:solidFill>
            <a:srgbClr val="5482AB"/>
          </a:solidFill>
          <a:ln w="9525" cap="flat" cmpd="sng">
            <a:solidFill>
              <a:srgbClr val="FFFFFF"/>
            </a:solidFill>
            <a:prstDash val="solid"/>
            <a:round/>
            <a:headEnd type="none" w="med" len="med"/>
            <a:tailEnd type="none" w="med" len="med"/>
          </a:ln>
        </p:spPr>
        <p:txBody>
          <a:bodyPr wrap="square" lIns="60502" tIns="60502" rIns="60502" bIns="60502" anchor="ctr" anchorCtr="0">
            <a:noAutofit/>
          </a:bodyPr>
          <a:lstStyle/>
          <a:p>
            <a:endParaRPr sz="1191" dirty="0">
              <a:latin typeface="Roboto" panose="020B0604020202020204" charset="0"/>
              <a:cs typeface="Roboto" panose="020B0604020202020204" charset="0"/>
            </a:endParaRPr>
          </a:p>
        </p:txBody>
      </p:sp>
      <p:sp>
        <p:nvSpPr>
          <p:cNvPr id="19" name="Shape 127"/>
          <p:cNvSpPr txBox="1"/>
          <p:nvPr/>
        </p:nvSpPr>
        <p:spPr>
          <a:xfrm>
            <a:off x="1332133" y="63943"/>
            <a:ext cx="2735735" cy="297397"/>
          </a:xfrm>
          <a:prstGeom prst="rect">
            <a:avLst/>
          </a:prstGeom>
          <a:noFill/>
          <a:ln>
            <a:noFill/>
          </a:ln>
        </p:spPr>
        <p:txBody>
          <a:bodyPr wrap="square" lIns="60502" tIns="30243" rIns="60502" bIns="30243" anchor="t" anchorCtr="0">
            <a:noAutofit/>
          </a:bodyPr>
          <a:lstStyle/>
          <a:p>
            <a:r>
              <a:rPr lang="en-US" sz="1853" dirty="0">
                <a:solidFill>
                  <a:srgbClr val="FFFFFF"/>
                </a:solidFill>
                <a:latin typeface="Helvetica" panose="020B0604020202020204" pitchFamily="34" charset="0"/>
                <a:ea typeface="Helvetica Neue Thin" panose="020B0403020202020204" pitchFamily="34" charset="0"/>
                <a:cs typeface="Helvetica" panose="020B0604020202020204" pitchFamily="34" charset="0"/>
              </a:rPr>
              <a:t>AirVisual Pro</a:t>
            </a:r>
            <a:endParaRPr sz="1853" dirty="0">
              <a:solidFill>
                <a:srgbClr val="666666"/>
              </a:solidFill>
              <a:latin typeface="Helvetica" panose="020B0604020202020204" pitchFamily="34" charset="0"/>
              <a:ea typeface="Helvetica Neue Thin" panose="020B0403020202020204" pitchFamily="34" charset="0"/>
              <a:cs typeface="Helvetica" panose="020B0604020202020204" pitchFamily="34" charset="0"/>
              <a:sym typeface="Calibri"/>
            </a:endParaRPr>
          </a:p>
        </p:txBody>
      </p:sp>
      <p:sp>
        <p:nvSpPr>
          <p:cNvPr id="20" name="Shape 205">
            <a:extLst>
              <a:ext uri="{FF2B5EF4-FFF2-40B4-BE49-F238E27FC236}">
                <a16:creationId xmlns:a16="http://schemas.microsoft.com/office/drawing/2014/main" id="{E1BAECFA-3D78-4392-9468-A457E2FBA03B}"/>
              </a:ext>
            </a:extLst>
          </p:cNvPr>
          <p:cNvSpPr txBox="1"/>
          <p:nvPr/>
        </p:nvSpPr>
        <p:spPr>
          <a:xfrm>
            <a:off x="1470026" y="4042778"/>
            <a:ext cx="1951941" cy="688301"/>
          </a:xfrm>
          <a:prstGeom prst="rect">
            <a:avLst/>
          </a:prstGeom>
          <a:noFill/>
          <a:ln>
            <a:noFill/>
          </a:ln>
        </p:spPr>
        <p:txBody>
          <a:bodyPr wrap="square" lIns="60502" tIns="60502" rIns="60502" bIns="60502" anchor="t" anchorCtr="0">
            <a:noAutofit/>
          </a:bodyPr>
          <a:lstStyle/>
          <a:p>
            <a:r>
              <a:rPr lang="en-US" sz="1191" dirty="0">
                <a:solidFill>
                  <a:srgbClr val="5482AB"/>
                </a:solidFill>
                <a:latin typeface="Roboto" panose="020B0604020202020204" charset="0"/>
                <a:ea typeface="Arial" charset="0"/>
                <a:cs typeface="Roboto" panose="020B0604020202020204" charset="0"/>
                <a:sym typeface="Roboto"/>
              </a:rPr>
              <a:t>Works with IFTTT</a:t>
            </a:r>
            <a:endParaRPr sz="1191" dirty="0">
              <a:solidFill>
                <a:srgbClr val="5482AB"/>
              </a:solidFill>
              <a:latin typeface="Roboto" panose="020B0604020202020204" charset="0"/>
              <a:ea typeface="Arial" charset="0"/>
              <a:cs typeface="Roboto" panose="020B0604020202020204" charset="0"/>
              <a:sym typeface="Roboto"/>
            </a:endParaRPr>
          </a:p>
          <a:p>
            <a:pPr>
              <a:spcBef>
                <a:spcPts val="662"/>
              </a:spcBef>
              <a:spcAft>
                <a:spcPts val="662"/>
              </a:spcAft>
            </a:pPr>
            <a:r>
              <a:rPr lang="en-US" sz="900" dirty="0">
                <a:latin typeface="Roboto" panose="020B0604020202020204" charset="0"/>
                <a:ea typeface="Helvetica Neue Light" charset="0"/>
                <a:cs typeface="Roboto" panose="020B0604020202020204" charset="0"/>
                <a:sym typeface="Roboto"/>
              </a:rPr>
              <a:t>Control other smart devices with the five triggers; temperature, Humidity, CO2, AQI, and PM 2.5.</a:t>
            </a:r>
            <a:endParaRPr sz="900" dirty="0">
              <a:latin typeface="Roboto" panose="020B0604020202020204" charset="0"/>
              <a:ea typeface="Helvetica Neue Light" charset="0"/>
              <a:cs typeface="Roboto" panose="020B0604020202020204" charset="0"/>
              <a:sym typeface="Roboto"/>
            </a:endParaRPr>
          </a:p>
        </p:txBody>
      </p:sp>
      <p:cxnSp>
        <p:nvCxnSpPr>
          <p:cNvPr id="21" name="Shape 212">
            <a:extLst>
              <a:ext uri="{FF2B5EF4-FFF2-40B4-BE49-F238E27FC236}">
                <a16:creationId xmlns:a16="http://schemas.microsoft.com/office/drawing/2014/main" id="{4F8EB995-5FAF-4D29-B53F-AD24641F3303}"/>
              </a:ext>
            </a:extLst>
          </p:cNvPr>
          <p:cNvCxnSpPr/>
          <p:nvPr/>
        </p:nvCxnSpPr>
        <p:spPr>
          <a:xfrm>
            <a:off x="1548769" y="4300398"/>
            <a:ext cx="1968221" cy="0"/>
          </a:xfrm>
          <a:prstGeom prst="straightConnector1">
            <a:avLst/>
          </a:prstGeom>
          <a:noFill/>
          <a:ln w="9525" cap="flat" cmpd="sng">
            <a:solidFill>
              <a:srgbClr val="5482AB"/>
            </a:solidFill>
            <a:prstDash val="solid"/>
            <a:round/>
            <a:headEnd type="none" w="lg" len="lg"/>
            <a:tailEnd type="none" w="lg" len="lg"/>
          </a:ln>
        </p:spPr>
      </p:cxnSp>
      <p:cxnSp>
        <p:nvCxnSpPr>
          <p:cNvPr id="22" name="Shape 219">
            <a:extLst>
              <a:ext uri="{FF2B5EF4-FFF2-40B4-BE49-F238E27FC236}">
                <a16:creationId xmlns:a16="http://schemas.microsoft.com/office/drawing/2014/main" id="{8EB3F247-B481-4BE3-A3C8-2A1751D45C1C}"/>
              </a:ext>
            </a:extLst>
          </p:cNvPr>
          <p:cNvCxnSpPr>
            <a:cxnSpLocks/>
            <a:stCxn id="38" idx="3"/>
          </p:cNvCxnSpPr>
          <p:nvPr/>
        </p:nvCxnSpPr>
        <p:spPr>
          <a:xfrm flipH="1">
            <a:off x="3516990" y="3302301"/>
            <a:ext cx="1518975" cy="998097"/>
          </a:xfrm>
          <a:prstGeom prst="straightConnector1">
            <a:avLst/>
          </a:prstGeom>
          <a:noFill/>
          <a:ln w="9525" cap="flat" cmpd="sng">
            <a:solidFill>
              <a:srgbClr val="5482AB"/>
            </a:solidFill>
            <a:prstDash val="solid"/>
            <a:round/>
            <a:headEnd type="none" w="lg" len="lg"/>
            <a:tailEnd type="none" w="lg" len="lg"/>
          </a:ln>
        </p:spPr>
      </p:cxnSp>
      <p:sp>
        <p:nvSpPr>
          <p:cNvPr id="38" name="Shape 226">
            <a:extLst>
              <a:ext uri="{FF2B5EF4-FFF2-40B4-BE49-F238E27FC236}">
                <a16:creationId xmlns:a16="http://schemas.microsoft.com/office/drawing/2014/main" id="{600D4C58-1443-4600-B71A-22288B4F4F30}"/>
              </a:ext>
            </a:extLst>
          </p:cNvPr>
          <p:cNvSpPr/>
          <p:nvPr/>
        </p:nvSpPr>
        <p:spPr>
          <a:xfrm>
            <a:off x="5023696" y="3230791"/>
            <a:ext cx="83779" cy="83779"/>
          </a:xfrm>
          <a:prstGeom prst="ellipse">
            <a:avLst/>
          </a:prstGeom>
          <a:solidFill>
            <a:srgbClr val="5482AB"/>
          </a:solidFill>
          <a:ln w="9525" cap="flat" cmpd="sng">
            <a:solidFill>
              <a:srgbClr val="FFFFFF"/>
            </a:solidFill>
            <a:prstDash val="solid"/>
            <a:round/>
            <a:headEnd type="none" w="med" len="med"/>
            <a:tailEnd type="none" w="med" len="med"/>
          </a:ln>
        </p:spPr>
        <p:txBody>
          <a:bodyPr wrap="square" lIns="60502" tIns="60502" rIns="60502" bIns="60502" anchor="ctr" anchorCtr="0">
            <a:noAutofit/>
          </a:bodyPr>
          <a:lstStyle/>
          <a:p>
            <a:endParaRPr sz="1191" dirty="0">
              <a:latin typeface="Roboto" panose="020B0604020202020204" charset="0"/>
              <a:cs typeface="Roboto" panose="020B0604020202020204" charset="0"/>
            </a:endParaRPr>
          </a:p>
        </p:txBody>
      </p:sp>
      <p:pic>
        <p:nvPicPr>
          <p:cNvPr id="39" name="Picture 2" descr="Download on the App Store">
            <a:extLst>
              <a:ext uri="{FF2B5EF4-FFF2-40B4-BE49-F238E27FC236}">
                <a16:creationId xmlns:a16="http://schemas.microsoft.com/office/drawing/2014/main" id="{E8C6F5EA-4A3C-49D9-A309-CD9952BDF0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8536" y="4227336"/>
            <a:ext cx="1074715" cy="364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ownload on Google Play">
            <a:extLst>
              <a:ext uri="{FF2B5EF4-FFF2-40B4-BE49-F238E27FC236}">
                <a16:creationId xmlns:a16="http://schemas.microsoft.com/office/drawing/2014/main" id="{85763A93-14FE-49B9-87C7-18099117E1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3336" y="4227336"/>
            <a:ext cx="1074715" cy="364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332C89-BF73-48B4-8626-874F173E99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0060" y="4211276"/>
            <a:ext cx="755326" cy="420431"/>
          </a:xfrm>
          <a:prstGeom prst="rect">
            <a:avLst/>
          </a:prstGeom>
        </p:spPr>
      </p:pic>
    </p:spTree>
    <p:extLst>
      <p:ext uri="{BB962C8B-B14F-4D97-AF65-F5344CB8AC3E}">
        <p14:creationId xmlns:p14="http://schemas.microsoft.com/office/powerpoint/2010/main" val="89595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Shape 297"/>
          <p:cNvSpPr txBox="1"/>
          <p:nvPr/>
        </p:nvSpPr>
        <p:spPr>
          <a:xfrm>
            <a:off x="1491685" y="118433"/>
            <a:ext cx="2655273" cy="288650"/>
          </a:xfrm>
          <a:prstGeom prst="rect">
            <a:avLst/>
          </a:prstGeom>
          <a:noFill/>
          <a:ln>
            <a:noFill/>
          </a:ln>
        </p:spPr>
        <p:txBody>
          <a:bodyPr lIns="58722" tIns="29353" rIns="58722" bIns="29353" anchor="t" anchorCtr="0">
            <a:noAutofit/>
          </a:bodyPr>
          <a:lstStyle/>
          <a:p>
            <a:r>
              <a:rPr lang="en-US" sz="1927" dirty="0">
                <a:solidFill>
                  <a:srgbClr val="FFFFFF"/>
                </a:solidFill>
                <a:latin typeface="Helvetica Neue"/>
                <a:ea typeface="Helvetica Neue"/>
                <a:cs typeface="Helvetica Neue"/>
                <a:sym typeface="Helvetica Neue"/>
              </a:rPr>
              <a:t>AirVisual Pro</a:t>
            </a:r>
          </a:p>
          <a:p>
            <a:endParaRPr sz="1156" dirty="0">
              <a:solidFill>
                <a:schemeClr val="dk1"/>
              </a:solidFill>
              <a:latin typeface="Calibri"/>
              <a:ea typeface="Calibri"/>
              <a:cs typeface="Calibri"/>
              <a:sym typeface="Calibri"/>
            </a:endParaRPr>
          </a:p>
          <a:p>
            <a:endParaRPr sz="1927" dirty="0">
              <a:solidFill>
                <a:srgbClr val="666666"/>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4E4A387-BF02-432B-A6FA-53F0CD8C43A9}"/>
              </a:ext>
            </a:extLst>
          </p:cNvPr>
          <p:cNvPicPr>
            <a:picLocks noChangeAspect="1"/>
          </p:cNvPicPr>
          <p:nvPr/>
        </p:nvPicPr>
        <p:blipFill>
          <a:blip r:embed="rId3"/>
          <a:stretch>
            <a:fillRect/>
          </a:stretch>
        </p:blipFill>
        <p:spPr>
          <a:xfrm>
            <a:off x="1341741" y="854767"/>
            <a:ext cx="6460521" cy="1435671"/>
          </a:xfrm>
          <a:prstGeom prst="rect">
            <a:avLst/>
          </a:prstGeom>
        </p:spPr>
      </p:pic>
      <p:grpSp>
        <p:nvGrpSpPr>
          <p:cNvPr id="9" name="Group 8">
            <a:extLst>
              <a:ext uri="{FF2B5EF4-FFF2-40B4-BE49-F238E27FC236}">
                <a16:creationId xmlns:a16="http://schemas.microsoft.com/office/drawing/2014/main" id="{607D7F3B-3FDA-45B4-9EAD-C0FE4E1CD715}"/>
              </a:ext>
            </a:extLst>
          </p:cNvPr>
          <p:cNvGrpSpPr/>
          <p:nvPr/>
        </p:nvGrpSpPr>
        <p:grpSpPr>
          <a:xfrm>
            <a:off x="1614966" y="2540647"/>
            <a:ext cx="1855243" cy="665318"/>
            <a:chOff x="83495" y="3248209"/>
            <a:chExt cx="2888432" cy="1035836"/>
          </a:xfrm>
        </p:grpSpPr>
        <p:pic>
          <p:nvPicPr>
            <p:cNvPr id="10" name="Picture 9">
              <a:extLst>
                <a:ext uri="{FF2B5EF4-FFF2-40B4-BE49-F238E27FC236}">
                  <a16:creationId xmlns:a16="http://schemas.microsoft.com/office/drawing/2014/main" id="{35448578-0E7C-42E5-87F2-A06AF67BBF81}"/>
                </a:ext>
              </a:extLst>
            </p:cNvPr>
            <p:cNvPicPr>
              <a:picLocks noChangeAspect="1"/>
            </p:cNvPicPr>
            <p:nvPr/>
          </p:nvPicPr>
          <p:blipFill>
            <a:blip r:embed="rId4"/>
            <a:stretch>
              <a:fillRect/>
            </a:stretch>
          </p:blipFill>
          <p:spPr>
            <a:xfrm>
              <a:off x="83495" y="3248209"/>
              <a:ext cx="726349" cy="548572"/>
            </a:xfrm>
            <a:prstGeom prst="rect">
              <a:avLst/>
            </a:prstGeom>
          </p:spPr>
        </p:pic>
        <p:sp>
          <p:nvSpPr>
            <p:cNvPr id="11" name="TextBox 10">
              <a:extLst>
                <a:ext uri="{FF2B5EF4-FFF2-40B4-BE49-F238E27FC236}">
                  <a16:creationId xmlns:a16="http://schemas.microsoft.com/office/drawing/2014/main" id="{C99C3A6D-AB9B-4B77-9128-961316129DE2}"/>
                </a:ext>
              </a:extLst>
            </p:cNvPr>
            <p:cNvSpPr txBox="1"/>
            <p:nvPr/>
          </p:nvSpPr>
          <p:spPr>
            <a:xfrm>
              <a:off x="930266" y="3309515"/>
              <a:ext cx="2041661" cy="974530"/>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PM2.5 are tiny particles that damage your throat and lungs. This pollutant is particularly dangerous as its small size allows particles to directly enter your bloodstream from your lungs.</a:t>
              </a:r>
            </a:p>
          </p:txBody>
        </p:sp>
      </p:grpSp>
      <p:grpSp>
        <p:nvGrpSpPr>
          <p:cNvPr id="12" name="Group 11">
            <a:extLst>
              <a:ext uri="{FF2B5EF4-FFF2-40B4-BE49-F238E27FC236}">
                <a16:creationId xmlns:a16="http://schemas.microsoft.com/office/drawing/2014/main" id="{F43F4BA1-C6D8-4519-B8D4-DFC195A624B5}"/>
              </a:ext>
            </a:extLst>
          </p:cNvPr>
          <p:cNvGrpSpPr/>
          <p:nvPr/>
        </p:nvGrpSpPr>
        <p:grpSpPr>
          <a:xfrm>
            <a:off x="3643975" y="2459198"/>
            <a:ext cx="1852125" cy="960433"/>
            <a:chOff x="78158" y="4144169"/>
            <a:chExt cx="2512567" cy="1495299"/>
          </a:xfrm>
        </p:grpSpPr>
        <p:pic>
          <p:nvPicPr>
            <p:cNvPr id="13" name="Picture 12">
              <a:extLst>
                <a:ext uri="{FF2B5EF4-FFF2-40B4-BE49-F238E27FC236}">
                  <a16:creationId xmlns:a16="http://schemas.microsoft.com/office/drawing/2014/main" id="{79679A58-E6CD-46A3-929D-78AF1B2F0929}"/>
                </a:ext>
              </a:extLst>
            </p:cNvPr>
            <p:cNvPicPr>
              <a:picLocks noChangeAspect="1"/>
            </p:cNvPicPr>
            <p:nvPr/>
          </p:nvPicPr>
          <p:blipFill>
            <a:blip r:embed="rId5"/>
            <a:stretch>
              <a:fillRect/>
            </a:stretch>
          </p:blipFill>
          <p:spPr>
            <a:xfrm>
              <a:off x="78158" y="4144169"/>
              <a:ext cx="726349" cy="864284"/>
            </a:xfrm>
            <a:prstGeom prst="rect">
              <a:avLst/>
            </a:prstGeom>
          </p:spPr>
        </p:pic>
        <p:sp>
          <p:nvSpPr>
            <p:cNvPr id="14" name="TextBox 13">
              <a:extLst>
                <a:ext uri="{FF2B5EF4-FFF2-40B4-BE49-F238E27FC236}">
                  <a16:creationId xmlns:a16="http://schemas.microsoft.com/office/drawing/2014/main" id="{BFD3D82F-93B2-4469-B033-A6D3F444303C}"/>
                </a:ext>
              </a:extLst>
            </p:cNvPr>
            <p:cNvSpPr txBox="1"/>
            <p:nvPr/>
          </p:nvSpPr>
          <p:spPr>
            <a:xfrm>
              <a:off x="801727" y="4154018"/>
              <a:ext cx="1788998" cy="1485450"/>
            </a:xfrm>
            <a:prstGeom prst="rect">
              <a:avLst/>
            </a:prstGeom>
            <a:noFill/>
          </p:spPr>
          <p:txBody>
            <a:bodyPr wrap="square" rtlCol="0">
              <a:spAutoFit/>
            </a:bodyPr>
            <a:lstStyle/>
            <a:p>
              <a:r>
                <a:rPr lang="en-US" sz="800" dirty="0">
                  <a:latin typeface="Roboto" panose="020B0604020202020204" charset="0"/>
                  <a:ea typeface="Roboto" panose="020B0604020202020204" charset="0"/>
                  <a:cs typeface="Roboto" panose="020B0604020202020204" charset="0"/>
                </a:rPr>
                <a:t>High CO2 levels mean you need fresh air. Stagnant air has less oxygen, and more bacteria, mold, and other harmful fumes.</a:t>
              </a:r>
            </a:p>
          </p:txBody>
        </p:sp>
      </p:grpSp>
      <p:grpSp>
        <p:nvGrpSpPr>
          <p:cNvPr id="15" name="Group 14">
            <a:extLst>
              <a:ext uri="{FF2B5EF4-FFF2-40B4-BE49-F238E27FC236}">
                <a16:creationId xmlns:a16="http://schemas.microsoft.com/office/drawing/2014/main" id="{21365697-ED8F-4CB5-9D76-77FD58E0FCF4}"/>
              </a:ext>
            </a:extLst>
          </p:cNvPr>
          <p:cNvGrpSpPr/>
          <p:nvPr/>
        </p:nvGrpSpPr>
        <p:grpSpPr>
          <a:xfrm>
            <a:off x="1579071" y="3219424"/>
            <a:ext cx="1860017" cy="357792"/>
            <a:chOff x="76468" y="5519928"/>
            <a:chExt cx="2895865" cy="557048"/>
          </a:xfrm>
        </p:grpSpPr>
        <p:pic>
          <p:nvPicPr>
            <p:cNvPr id="16" name="Picture 15">
              <a:extLst>
                <a:ext uri="{FF2B5EF4-FFF2-40B4-BE49-F238E27FC236}">
                  <a16:creationId xmlns:a16="http://schemas.microsoft.com/office/drawing/2014/main" id="{C921D4B0-EBA5-4357-A36A-B7A092900345}"/>
                </a:ext>
              </a:extLst>
            </p:cNvPr>
            <p:cNvPicPr>
              <a:picLocks noChangeAspect="1"/>
            </p:cNvPicPr>
            <p:nvPr/>
          </p:nvPicPr>
          <p:blipFill>
            <a:blip r:embed="rId6"/>
            <a:stretch>
              <a:fillRect/>
            </a:stretch>
          </p:blipFill>
          <p:spPr>
            <a:xfrm>
              <a:off x="76468" y="5528404"/>
              <a:ext cx="726349" cy="548572"/>
            </a:xfrm>
            <a:prstGeom prst="rect">
              <a:avLst/>
            </a:prstGeom>
          </p:spPr>
        </p:pic>
        <p:sp>
          <p:nvSpPr>
            <p:cNvPr id="17" name="TextBox 16">
              <a:extLst>
                <a:ext uri="{FF2B5EF4-FFF2-40B4-BE49-F238E27FC236}">
                  <a16:creationId xmlns:a16="http://schemas.microsoft.com/office/drawing/2014/main" id="{8871222C-0E5D-4BAF-83C1-F02DE9153AEC}"/>
                </a:ext>
              </a:extLst>
            </p:cNvPr>
            <p:cNvSpPr txBox="1"/>
            <p:nvPr/>
          </p:nvSpPr>
          <p:spPr>
            <a:xfrm>
              <a:off x="930673" y="5519928"/>
              <a:ext cx="2041660" cy="420678"/>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Make sure your environment is comfortable, as well as healthy.</a:t>
              </a:r>
            </a:p>
          </p:txBody>
        </p:sp>
      </p:grpSp>
      <p:grpSp>
        <p:nvGrpSpPr>
          <p:cNvPr id="18" name="Group 17">
            <a:extLst>
              <a:ext uri="{FF2B5EF4-FFF2-40B4-BE49-F238E27FC236}">
                <a16:creationId xmlns:a16="http://schemas.microsoft.com/office/drawing/2014/main" id="{913E1BE9-16E6-468F-9A8A-669BB08BE18C}"/>
              </a:ext>
            </a:extLst>
          </p:cNvPr>
          <p:cNvGrpSpPr/>
          <p:nvPr/>
        </p:nvGrpSpPr>
        <p:grpSpPr>
          <a:xfrm>
            <a:off x="3643976" y="3312297"/>
            <a:ext cx="1866135" cy="1008866"/>
            <a:chOff x="76469" y="6540454"/>
            <a:chExt cx="2905389" cy="1570707"/>
          </a:xfrm>
        </p:grpSpPr>
        <p:pic>
          <p:nvPicPr>
            <p:cNvPr id="19" name="Picture 18">
              <a:extLst>
                <a:ext uri="{FF2B5EF4-FFF2-40B4-BE49-F238E27FC236}">
                  <a16:creationId xmlns:a16="http://schemas.microsoft.com/office/drawing/2014/main" id="{A568DCDC-6D36-4D17-BC2A-DF99FAC9E72A}"/>
                </a:ext>
              </a:extLst>
            </p:cNvPr>
            <p:cNvPicPr>
              <a:picLocks noChangeAspect="1"/>
            </p:cNvPicPr>
            <p:nvPr/>
          </p:nvPicPr>
          <p:blipFill>
            <a:blip r:embed="rId7"/>
            <a:stretch>
              <a:fillRect/>
            </a:stretch>
          </p:blipFill>
          <p:spPr>
            <a:xfrm>
              <a:off x="76469" y="6542956"/>
              <a:ext cx="726349" cy="548572"/>
            </a:xfrm>
            <a:prstGeom prst="rect">
              <a:avLst/>
            </a:prstGeom>
          </p:spPr>
        </p:pic>
        <p:sp>
          <p:nvSpPr>
            <p:cNvPr id="20" name="TextBox 19">
              <a:extLst>
                <a:ext uri="{FF2B5EF4-FFF2-40B4-BE49-F238E27FC236}">
                  <a16:creationId xmlns:a16="http://schemas.microsoft.com/office/drawing/2014/main" id="{EAE18A7D-8A1A-48C8-A860-0A0CD84F7B35}"/>
                </a:ext>
              </a:extLst>
            </p:cNvPr>
            <p:cNvSpPr txBox="1"/>
            <p:nvPr/>
          </p:nvSpPr>
          <p:spPr>
            <a:xfrm>
              <a:off x="940198" y="6540454"/>
              <a:ext cx="2041660" cy="1570707"/>
            </a:xfrm>
            <a:prstGeom prst="rect">
              <a:avLst/>
            </a:prstGeom>
            <a:noFill/>
          </p:spPr>
          <p:txBody>
            <a:bodyPr wrap="square" rtlCol="0">
              <a:spAutoFit/>
            </a:bodyPr>
            <a:lstStyle/>
            <a:p>
              <a:r>
                <a:rPr lang="en-US" sz="578" dirty="0">
                  <a:latin typeface="Roboto" panose="020B0604020202020204" charset="0"/>
                  <a:ea typeface="Roboto" panose="020B0604020202020204" charset="0"/>
                  <a:cs typeface="Roboto" panose="020B0604020202020204" charset="0"/>
                </a:rPr>
                <a:t>Dry air contributes to irritated sinuses, sore throat, itchy eyes </a:t>
              </a:r>
              <a:r>
                <a:rPr lang="en-US" sz="800" dirty="0">
                  <a:latin typeface="Roboto" panose="020B0604020202020204" charset="0"/>
                  <a:ea typeface="Roboto" panose="020B0604020202020204" charset="0"/>
                  <a:cs typeface="Roboto" panose="020B0604020202020204" charset="0"/>
                </a:rPr>
                <a:t>and skin aging. Meanwhile, overly humid environments can bring about biological air pollutants such as dust mites and mold.</a:t>
              </a:r>
            </a:p>
          </p:txBody>
        </p:sp>
      </p:grpSp>
      <p:grpSp>
        <p:nvGrpSpPr>
          <p:cNvPr id="21" name="Group 20">
            <a:extLst>
              <a:ext uri="{FF2B5EF4-FFF2-40B4-BE49-F238E27FC236}">
                <a16:creationId xmlns:a16="http://schemas.microsoft.com/office/drawing/2014/main" id="{C8AA4BE3-7586-4807-92CD-77A47AB9AE74}"/>
              </a:ext>
            </a:extLst>
          </p:cNvPr>
          <p:cNvGrpSpPr/>
          <p:nvPr/>
        </p:nvGrpSpPr>
        <p:grpSpPr>
          <a:xfrm>
            <a:off x="5672575" y="2391582"/>
            <a:ext cx="1867916" cy="707886"/>
            <a:chOff x="7055511" y="3016127"/>
            <a:chExt cx="2908163" cy="1102111"/>
          </a:xfrm>
        </p:grpSpPr>
        <p:pic>
          <p:nvPicPr>
            <p:cNvPr id="22" name="Picture 21">
              <a:extLst>
                <a:ext uri="{FF2B5EF4-FFF2-40B4-BE49-F238E27FC236}">
                  <a16:creationId xmlns:a16="http://schemas.microsoft.com/office/drawing/2014/main" id="{7B231CAB-706A-4307-82F2-F8D4CD7F688B}"/>
                </a:ext>
              </a:extLst>
            </p:cNvPr>
            <p:cNvPicPr>
              <a:picLocks noChangeAspect="1"/>
            </p:cNvPicPr>
            <p:nvPr/>
          </p:nvPicPr>
          <p:blipFill>
            <a:blip r:embed="rId8"/>
            <a:stretch>
              <a:fillRect/>
            </a:stretch>
          </p:blipFill>
          <p:spPr>
            <a:xfrm>
              <a:off x="7055511" y="3429000"/>
              <a:ext cx="726349" cy="548572"/>
            </a:xfrm>
            <a:prstGeom prst="rect">
              <a:avLst/>
            </a:prstGeom>
          </p:spPr>
        </p:pic>
        <p:sp>
          <p:nvSpPr>
            <p:cNvPr id="23" name="TextBox 22">
              <a:extLst>
                <a:ext uri="{FF2B5EF4-FFF2-40B4-BE49-F238E27FC236}">
                  <a16:creationId xmlns:a16="http://schemas.microsoft.com/office/drawing/2014/main" id="{B73A2D1E-231B-4DCE-A42A-FA7719A705B4}"/>
                </a:ext>
              </a:extLst>
            </p:cNvPr>
            <p:cNvSpPr txBox="1"/>
            <p:nvPr/>
          </p:nvSpPr>
          <p:spPr>
            <a:xfrm>
              <a:off x="8039536" y="3016127"/>
              <a:ext cx="1924138" cy="1102111"/>
            </a:xfrm>
            <a:prstGeom prst="rect">
              <a:avLst/>
            </a:prstGeom>
            <a:noFill/>
          </p:spPr>
          <p:txBody>
            <a:bodyPr wrap="square" rtlCol="0">
              <a:spAutoFit/>
            </a:bodyPr>
            <a:lstStyle/>
            <a:p>
              <a:r>
                <a:rPr lang="en-US" sz="800" dirty="0">
                  <a:latin typeface="Roboto" panose="020B0604020202020204" charset="0"/>
                  <a:ea typeface="Roboto" panose="020B0604020202020204" charset="0"/>
                  <a:cs typeface="Roboto" panose="020B0604020202020204" charset="0"/>
                </a:rPr>
                <a:t>See your indoor air quality next to outdoor readings from the nearest official monitoring station.</a:t>
              </a:r>
            </a:p>
          </p:txBody>
        </p:sp>
      </p:grpSp>
      <p:grpSp>
        <p:nvGrpSpPr>
          <p:cNvPr id="24" name="Group 23">
            <a:extLst>
              <a:ext uri="{FF2B5EF4-FFF2-40B4-BE49-F238E27FC236}">
                <a16:creationId xmlns:a16="http://schemas.microsoft.com/office/drawing/2014/main" id="{07337D79-0E0C-4893-BCC3-24935688DF89}"/>
              </a:ext>
            </a:extLst>
          </p:cNvPr>
          <p:cNvGrpSpPr/>
          <p:nvPr/>
        </p:nvGrpSpPr>
        <p:grpSpPr>
          <a:xfrm>
            <a:off x="5672568" y="3200614"/>
            <a:ext cx="2129693" cy="830997"/>
            <a:chOff x="7055511" y="4275707"/>
            <a:chExt cx="3315725" cy="1293779"/>
          </a:xfrm>
        </p:grpSpPr>
        <p:pic>
          <p:nvPicPr>
            <p:cNvPr id="25" name="Picture 24">
              <a:extLst>
                <a:ext uri="{FF2B5EF4-FFF2-40B4-BE49-F238E27FC236}">
                  <a16:creationId xmlns:a16="http://schemas.microsoft.com/office/drawing/2014/main" id="{99BD6AC5-4283-4DC8-9095-E20AFA590C6B}"/>
                </a:ext>
              </a:extLst>
            </p:cNvPr>
            <p:cNvPicPr>
              <a:picLocks noChangeAspect="1"/>
            </p:cNvPicPr>
            <p:nvPr/>
          </p:nvPicPr>
          <p:blipFill>
            <a:blip r:embed="rId9"/>
            <a:stretch>
              <a:fillRect/>
            </a:stretch>
          </p:blipFill>
          <p:spPr>
            <a:xfrm>
              <a:off x="7055511" y="4453128"/>
              <a:ext cx="726349" cy="548572"/>
            </a:xfrm>
            <a:prstGeom prst="rect">
              <a:avLst/>
            </a:prstGeom>
          </p:spPr>
        </p:pic>
        <p:sp>
          <p:nvSpPr>
            <p:cNvPr id="26" name="TextBox 25">
              <a:extLst>
                <a:ext uri="{FF2B5EF4-FFF2-40B4-BE49-F238E27FC236}">
                  <a16:creationId xmlns:a16="http://schemas.microsoft.com/office/drawing/2014/main" id="{7AB1B424-7AEA-4A6E-8E1B-4ABF1777E4B7}"/>
                </a:ext>
              </a:extLst>
            </p:cNvPr>
            <p:cNvSpPr txBox="1"/>
            <p:nvPr/>
          </p:nvSpPr>
          <p:spPr>
            <a:xfrm>
              <a:off x="7922021" y="4275707"/>
              <a:ext cx="2449215" cy="1293779"/>
            </a:xfrm>
            <a:prstGeom prst="rect">
              <a:avLst/>
            </a:prstGeom>
            <a:noFill/>
          </p:spPr>
          <p:txBody>
            <a:bodyPr wrap="square" rtlCol="0">
              <a:spAutoFit/>
            </a:bodyPr>
            <a:lstStyle/>
            <a:p>
              <a:r>
                <a:rPr lang="en-US" sz="800" dirty="0">
                  <a:latin typeface="Roboto" panose="020B0604020202020204" charset="0"/>
                  <a:ea typeface="Roboto" panose="020B0604020202020204" charset="0"/>
                  <a:cs typeface="Roboto" panose="020B0604020202020204" charset="0"/>
                </a:rPr>
                <a:t>Plan ahead to minimize pollution exposure and discomfort outdoors. We’ll keep you informed with air quality and weather data up to 3 days in advance.</a:t>
              </a:r>
            </a:p>
          </p:txBody>
        </p:sp>
      </p:grpSp>
      <p:grpSp>
        <p:nvGrpSpPr>
          <p:cNvPr id="27" name="Group 26">
            <a:extLst>
              <a:ext uri="{FF2B5EF4-FFF2-40B4-BE49-F238E27FC236}">
                <a16:creationId xmlns:a16="http://schemas.microsoft.com/office/drawing/2014/main" id="{DBDE4A05-7BD7-46FC-9FAE-CEC8DD7ED259}"/>
              </a:ext>
            </a:extLst>
          </p:cNvPr>
          <p:cNvGrpSpPr/>
          <p:nvPr/>
        </p:nvGrpSpPr>
        <p:grpSpPr>
          <a:xfrm>
            <a:off x="5714999" y="4269543"/>
            <a:ext cx="2286001" cy="954107"/>
            <a:chOff x="7055511" y="5530804"/>
            <a:chExt cx="2908172" cy="2263948"/>
          </a:xfrm>
        </p:grpSpPr>
        <p:pic>
          <p:nvPicPr>
            <p:cNvPr id="28" name="Picture 27">
              <a:extLst>
                <a:ext uri="{FF2B5EF4-FFF2-40B4-BE49-F238E27FC236}">
                  <a16:creationId xmlns:a16="http://schemas.microsoft.com/office/drawing/2014/main" id="{31E98F0A-840D-4376-A39E-95616F0C32CA}"/>
                </a:ext>
              </a:extLst>
            </p:cNvPr>
            <p:cNvPicPr>
              <a:picLocks noChangeAspect="1"/>
            </p:cNvPicPr>
            <p:nvPr/>
          </p:nvPicPr>
          <p:blipFill>
            <a:blip r:embed="rId10"/>
            <a:stretch>
              <a:fillRect/>
            </a:stretch>
          </p:blipFill>
          <p:spPr>
            <a:xfrm>
              <a:off x="7055511" y="5532120"/>
              <a:ext cx="726349" cy="548572"/>
            </a:xfrm>
            <a:prstGeom prst="rect">
              <a:avLst/>
            </a:prstGeom>
          </p:spPr>
        </p:pic>
        <p:sp>
          <p:nvSpPr>
            <p:cNvPr id="29" name="TextBox 28">
              <a:extLst>
                <a:ext uri="{FF2B5EF4-FFF2-40B4-BE49-F238E27FC236}">
                  <a16:creationId xmlns:a16="http://schemas.microsoft.com/office/drawing/2014/main" id="{07894BD5-2A4E-4A1E-8991-DF7D74A3DCAA}"/>
                </a:ext>
              </a:extLst>
            </p:cNvPr>
            <p:cNvSpPr txBox="1"/>
            <p:nvPr/>
          </p:nvSpPr>
          <p:spPr>
            <a:xfrm>
              <a:off x="7922022" y="5530804"/>
              <a:ext cx="2041661" cy="2263948"/>
            </a:xfrm>
            <a:prstGeom prst="rect">
              <a:avLst/>
            </a:prstGeom>
            <a:noFill/>
          </p:spPr>
          <p:txBody>
            <a:bodyPr wrap="square" rtlCol="0">
              <a:spAutoFit/>
            </a:bodyPr>
            <a:lstStyle/>
            <a:p>
              <a:r>
                <a:rPr lang="en-US" sz="800" dirty="0">
                  <a:latin typeface="Roboto" panose="020B0604020202020204" charset="0"/>
                  <a:ea typeface="Roboto" panose="020B0604020202020204" charset="0"/>
                  <a:cs typeface="Roboto" panose="020B0604020202020204" charset="0"/>
                </a:rPr>
                <a:t>Receive notifications when air quality fails to meet standards. Smart integration allows you to control smart home devices with action-based rules.</a:t>
              </a:r>
            </a:p>
          </p:txBody>
        </p:sp>
      </p:grpSp>
      <p:grpSp>
        <p:nvGrpSpPr>
          <p:cNvPr id="30" name="Group 29">
            <a:extLst>
              <a:ext uri="{FF2B5EF4-FFF2-40B4-BE49-F238E27FC236}">
                <a16:creationId xmlns:a16="http://schemas.microsoft.com/office/drawing/2014/main" id="{890D420C-6850-461A-92F5-182DCB1141C3}"/>
              </a:ext>
            </a:extLst>
          </p:cNvPr>
          <p:cNvGrpSpPr/>
          <p:nvPr/>
        </p:nvGrpSpPr>
        <p:grpSpPr>
          <a:xfrm>
            <a:off x="1611811" y="3666252"/>
            <a:ext cx="2032164" cy="1636568"/>
            <a:chOff x="7055511" y="6542727"/>
            <a:chExt cx="2908172" cy="1876048"/>
          </a:xfrm>
        </p:grpSpPr>
        <p:pic>
          <p:nvPicPr>
            <p:cNvPr id="31" name="Picture 30">
              <a:extLst>
                <a:ext uri="{FF2B5EF4-FFF2-40B4-BE49-F238E27FC236}">
                  <a16:creationId xmlns:a16="http://schemas.microsoft.com/office/drawing/2014/main" id="{1CDBAB2C-7C4B-401E-8602-7B436DC94978}"/>
                </a:ext>
              </a:extLst>
            </p:cNvPr>
            <p:cNvPicPr>
              <a:picLocks noChangeAspect="1"/>
            </p:cNvPicPr>
            <p:nvPr/>
          </p:nvPicPr>
          <p:blipFill>
            <a:blip r:embed="rId11"/>
            <a:stretch>
              <a:fillRect/>
            </a:stretch>
          </p:blipFill>
          <p:spPr>
            <a:xfrm>
              <a:off x="7055511" y="6542727"/>
              <a:ext cx="726349" cy="548572"/>
            </a:xfrm>
            <a:prstGeom prst="rect">
              <a:avLst/>
            </a:prstGeom>
          </p:spPr>
        </p:pic>
        <p:sp>
          <p:nvSpPr>
            <p:cNvPr id="32" name="TextBox 31">
              <a:extLst>
                <a:ext uri="{FF2B5EF4-FFF2-40B4-BE49-F238E27FC236}">
                  <a16:creationId xmlns:a16="http://schemas.microsoft.com/office/drawing/2014/main" id="{3DCB44C7-13CC-49B1-AB35-EF27104560BC}"/>
                </a:ext>
              </a:extLst>
            </p:cNvPr>
            <p:cNvSpPr txBox="1"/>
            <p:nvPr/>
          </p:nvSpPr>
          <p:spPr>
            <a:xfrm>
              <a:off x="7922021" y="6549979"/>
              <a:ext cx="2041662" cy="1868796"/>
            </a:xfrm>
            <a:prstGeom prst="rect">
              <a:avLst/>
            </a:prstGeom>
            <a:noFill/>
          </p:spPr>
          <p:txBody>
            <a:bodyPr wrap="square" rtlCol="0">
              <a:spAutoFit/>
            </a:bodyPr>
            <a:lstStyle/>
            <a:p>
              <a:r>
                <a:rPr lang="en-US" sz="800" dirty="0">
                  <a:latin typeface="Roboto" panose="020B0604020202020204" charset="0"/>
                  <a:ea typeface="Roboto" panose="020B0604020202020204" charset="0"/>
                  <a:cs typeface="Roboto" panose="020B0604020202020204" charset="0"/>
                </a:rPr>
                <a:t>We take all of your air quality data into account so you don’t have to. The AirVisual Pro learns from your indoor and outdoor environments to provide you the most productive and cost effective </a:t>
              </a:r>
              <a:r>
                <a:rPr lang="en-US" sz="578" dirty="0">
                  <a:latin typeface="Roboto" panose="020B0604020202020204" charset="0"/>
                  <a:ea typeface="Roboto" panose="020B0604020202020204" charset="0"/>
                  <a:cs typeface="Roboto" panose="020B0604020202020204" charset="0"/>
                </a:rPr>
                <a:t>recommendations.</a:t>
              </a:r>
            </a:p>
          </p:txBody>
        </p:sp>
      </p:grpSp>
    </p:spTree>
    <p:extLst>
      <p:ext uri="{BB962C8B-B14F-4D97-AF65-F5344CB8AC3E}">
        <p14:creationId xmlns:p14="http://schemas.microsoft.com/office/powerpoint/2010/main" val="119956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783" y="2282647"/>
            <a:ext cx="4253230" cy="735458"/>
          </a:xfrm>
          <a:prstGeom prst="rect">
            <a:avLst/>
          </a:prstGeom>
        </p:spPr>
        <p:txBody>
          <a:bodyPr vert="horz" wrap="square" lIns="0" tIns="50165" rIns="0" bIns="0" rtlCol="0">
            <a:spAutoFit/>
          </a:bodyPr>
          <a:lstStyle/>
          <a:p>
            <a:pPr marL="12700">
              <a:lnSpc>
                <a:spcPct val="100000"/>
              </a:lnSpc>
              <a:spcBef>
                <a:spcPts val="395"/>
              </a:spcBef>
            </a:pPr>
            <a:r>
              <a:rPr sz="1400" b="1" spc="-5" dirty="0">
                <a:solidFill>
                  <a:srgbClr val="3B85C5"/>
                </a:solidFill>
                <a:latin typeface="Arial" panose="020B0604020202020204" pitchFamily="34" charset="0"/>
                <a:cs typeface="Arial" panose="020B0604020202020204" pitchFamily="34" charset="0"/>
              </a:rPr>
              <a:t>Clean </a:t>
            </a:r>
            <a:r>
              <a:rPr sz="1400" b="1" dirty="0">
                <a:solidFill>
                  <a:srgbClr val="3B85C5"/>
                </a:solidFill>
                <a:latin typeface="Arial" panose="020B0604020202020204" pitchFamily="34" charset="0"/>
                <a:cs typeface="Arial" panose="020B0604020202020204" pitchFamily="34" charset="0"/>
              </a:rPr>
              <a:t>Air</a:t>
            </a:r>
            <a:r>
              <a:rPr sz="1400" b="1" spc="-290" dirty="0">
                <a:solidFill>
                  <a:srgbClr val="3B85C5"/>
                </a:solidFill>
                <a:latin typeface="Arial" panose="020B0604020202020204" pitchFamily="34" charset="0"/>
                <a:cs typeface="Arial" panose="020B0604020202020204" pitchFamily="34" charset="0"/>
              </a:rPr>
              <a:t> </a:t>
            </a:r>
            <a:r>
              <a:rPr sz="1400" b="1" spc="-20" dirty="0">
                <a:solidFill>
                  <a:srgbClr val="3B85C5"/>
                </a:solidFill>
                <a:latin typeface="Arial" panose="020B0604020202020204" pitchFamily="34" charset="0"/>
                <a:cs typeface="Arial" panose="020B0604020202020204" pitchFamily="34" charset="0"/>
              </a:rPr>
              <a:t>Technology..Its </a:t>
            </a:r>
            <a:r>
              <a:rPr sz="1400" b="1" spc="-15" dirty="0">
                <a:solidFill>
                  <a:srgbClr val="3B85C5"/>
                </a:solidFill>
                <a:latin typeface="Arial" panose="020B0604020202020204" pitchFamily="34" charset="0"/>
                <a:cs typeface="Arial" panose="020B0604020202020204" pitchFamily="34" charset="0"/>
              </a:rPr>
              <a:t>Time </a:t>
            </a:r>
            <a:r>
              <a:rPr sz="1400" b="1" dirty="0">
                <a:solidFill>
                  <a:srgbClr val="3B85C5"/>
                </a:solidFill>
                <a:latin typeface="Arial" panose="020B0604020202020204" pitchFamily="34" charset="0"/>
                <a:cs typeface="Arial" panose="020B0604020202020204" pitchFamily="34" charset="0"/>
              </a:rPr>
              <a:t>to </a:t>
            </a:r>
            <a:r>
              <a:rPr sz="1400" b="1" spc="-5" dirty="0">
                <a:solidFill>
                  <a:srgbClr val="3B85C5"/>
                </a:solidFill>
                <a:latin typeface="Arial" panose="020B0604020202020204" pitchFamily="34" charset="0"/>
                <a:cs typeface="Arial" panose="020B0604020202020204" pitchFamily="34" charset="0"/>
              </a:rPr>
              <a:t>Make </a:t>
            </a:r>
            <a:r>
              <a:rPr sz="1400" b="1" dirty="0">
                <a:solidFill>
                  <a:srgbClr val="3B85C5"/>
                </a:solidFill>
                <a:latin typeface="Arial" panose="020B0604020202020204" pitchFamily="34" charset="0"/>
                <a:cs typeface="Arial" panose="020B0604020202020204" pitchFamily="34" charset="0"/>
              </a:rPr>
              <a:t>a </a:t>
            </a:r>
            <a:r>
              <a:rPr sz="1400" b="1" spc="-10" dirty="0">
                <a:solidFill>
                  <a:srgbClr val="3B85C5"/>
                </a:solidFill>
                <a:latin typeface="Arial" panose="020B0604020202020204" pitchFamily="34" charset="0"/>
                <a:cs typeface="Arial" panose="020B0604020202020204" pitchFamily="34" charset="0"/>
              </a:rPr>
              <a:t>Difference </a:t>
            </a:r>
            <a:r>
              <a:rPr sz="1400" b="1" spc="-5" dirty="0">
                <a:solidFill>
                  <a:srgbClr val="3B85C5"/>
                </a:solidFill>
                <a:latin typeface="Arial" panose="020B0604020202020204" pitchFamily="34" charset="0"/>
                <a:cs typeface="Arial" panose="020B0604020202020204" pitchFamily="34" charset="0"/>
              </a:rPr>
              <a:t>in</a:t>
            </a:r>
            <a:endParaRPr sz="1400" b="1" dirty="0">
              <a:latin typeface="Arial" panose="020B0604020202020204" pitchFamily="34" charset="0"/>
              <a:cs typeface="Arial" panose="020B0604020202020204" pitchFamily="34" charset="0"/>
            </a:endParaRPr>
          </a:p>
          <a:p>
            <a:pPr marL="12700">
              <a:lnSpc>
                <a:spcPct val="100000"/>
              </a:lnSpc>
              <a:spcBef>
                <a:spcPts val="300"/>
              </a:spcBef>
            </a:pPr>
            <a:r>
              <a:rPr sz="1400" b="1" spc="70" dirty="0">
                <a:solidFill>
                  <a:srgbClr val="3B85C5"/>
                </a:solidFill>
                <a:latin typeface="Arial" panose="020B0604020202020204" pitchFamily="34" charset="0"/>
                <a:cs typeface="Arial" panose="020B0604020202020204" pitchFamily="34" charset="0"/>
              </a:rPr>
              <a:t>classrooms </a:t>
            </a:r>
            <a:r>
              <a:rPr sz="1400" b="1" spc="50" dirty="0">
                <a:solidFill>
                  <a:srgbClr val="3B85C5"/>
                </a:solidFill>
                <a:latin typeface="Arial" panose="020B0604020202020204" pitchFamily="34" charset="0"/>
                <a:cs typeface="Arial" panose="020B0604020202020204" pitchFamily="34" charset="0"/>
              </a:rPr>
              <a:t>and </a:t>
            </a:r>
            <a:r>
              <a:rPr sz="1400" b="1" spc="25" dirty="0">
                <a:solidFill>
                  <a:srgbClr val="3B85C5"/>
                </a:solidFill>
                <a:latin typeface="Arial" panose="020B0604020202020204" pitchFamily="34" charset="0"/>
                <a:cs typeface="Arial" panose="020B0604020202020204" pitchFamily="34" charset="0"/>
              </a:rPr>
              <a:t>the</a:t>
            </a:r>
            <a:r>
              <a:rPr sz="1400" b="1" spc="65" dirty="0">
                <a:solidFill>
                  <a:srgbClr val="3B85C5"/>
                </a:solidFill>
                <a:latin typeface="Arial" panose="020B0604020202020204" pitchFamily="34" charset="0"/>
                <a:cs typeface="Arial" panose="020B0604020202020204" pitchFamily="34" charset="0"/>
              </a:rPr>
              <a:t> </a:t>
            </a:r>
            <a:r>
              <a:rPr sz="1400" b="1" spc="60" dirty="0">
                <a:solidFill>
                  <a:srgbClr val="3B85C5"/>
                </a:solidFill>
                <a:latin typeface="Arial" panose="020B0604020202020204" pitchFamily="34" charset="0"/>
                <a:cs typeface="Arial" panose="020B0604020202020204" pitchFamily="34" charset="0"/>
              </a:rPr>
              <a:t>communities.</a:t>
            </a:r>
            <a:endParaRPr sz="1400" b="1" dirty="0">
              <a:latin typeface="Arial" panose="020B0604020202020204" pitchFamily="34" charset="0"/>
              <a:cs typeface="Arial" panose="020B0604020202020204" pitchFamily="34" charset="0"/>
            </a:endParaRPr>
          </a:p>
        </p:txBody>
      </p:sp>
      <p:sp>
        <p:nvSpPr>
          <p:cNvPr id="3" name="object 3"/>
          <p:cNvSpPr txBox="1"/>
          <p:nvPr/>
        </p:nvSpPr>
        <p:spPr>
          <a:xfrm>
            <a:off x="296783" y="3105150"/>
            <a:ext cx="890905" cy="228268"/>
          </a:xfrm>
          <a:prstGeom prst="rect">
            <a:avLst/>
          </a:prstGeom>
        </p:spPr>
        <p:txBody>
          <a:bodyPr vert="horz" wrap="square" lIns="0" tIns="12700" rIns="0" bIns="0" rtlCol="0">
            <a:spAutoFit/>
          </a:bodyPr>
          <a:lstStyle/>
          <a:p>
            <a:pPr marL="12700">
              <a:lnSpc>
                <a:spcPct val="100000"/>
              </a:lnSpc>
              <a:spcBef>
                <a:spcPts val="100"/>
              </a:spcBef>
            </a:pPr>
            <a:r>
              <a:rPr sz="1400" b="1" spc="35" dirty="0">
                <a:solidFill>
                  <a:srgbClr val="3B85C5"/>
                </a:solidFill>
                <a:latin typeface="Calibri" panose="020F0502020204030204" pitchFamily="34" charset="0"/>
                <a:cs typeface="Calibri" panose="020F0502020204030204" pitchFamily="34" charset="0"/>
              </a:rPr>
              <a:t>Thank</a:t>
            </a:r>
            <a:r>
              <a:rPr sz="1400" b="1" spc="-80" dirty="0">
                <a:solidFill>
                  <a:srgbClr val="3B85C5"/>
                </a:solidFill>
                <a:latin typeface="Calibri" panose="020F0502020204030204" pitchFamily="34" charset="0"/>
                <a:cs typeface="Calibri" panose="020F0502020204030204" pitchFamily="34" charset="0"/>
              </a:rPr>
              <a:t> </a:t>
            </a:r>
            <a:r>
              <a:rPr sz="1400" b="1" spc="60" dirty="0">
                <a:solidFill>
                  <a:srgbClr val="3B85C5"/>
                </a:solidFill>
                <a:latin typeface="Calibri" panose="020F0502020204030204" pitchFamily="34" charset="0"/>
                <a:cs typeface="Calibri" panose="020F0502020204030204" pitchFamily="34" charset="0"/>
              </a:rPr>
              <a:t>you.</a:t>
            </a:r>
            <a:endParaRPr sz="1400" b="1" dirty="0">
              <a:latin typeface="Calibri" panose="020F0502020204030204" pitchFamily="34" charset="0"/>
              <a:cs typeface="Calibri" panose="020F0502020204030204" pitchFamily="34" charset="0"/>
            </a:endParaRPr>
          </a:p>
        </p:txBody>
      </p:sp>
      <p:sp>
        <p:nvSpPr>
          <p:cNvPr id="4" name="object 4"/>
          <p:cNvSpPr/>
          <p:nvPr/>
        </p:nvSpPr>
        <p:spPr>
          <a:xfrm>
            <a:off x="5084064" y="473964"/>
            <a:ext cx="4059935" cy="4529327"/>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107602" y="106918"/>
            <a:ext cx="2204720" cy="352019"/>
          </a:xfrm>
          <a:prstGeom prst="rect">
            <a:avLst/>
          </a:prstGeom>
        </p:spPr>
        <p:txBody>
          <a:bodyPr vert="horz" wrap="square" lIns="0" tIns="13335" rIns="0" bIns="0" rtlCol="0">
            <a:spAutoFit/>
          </a:bodyPr>
          <a:lstStyle/>
          <a:p>
            <a:pPr marL="12700">
              <a:lnSpc>
                <a:spcPct val="100000"/>
              </a:lnSpc>
              <a:spcBef>
                <a:spcPts val="105"/>
              </a:spcBef>
            </a:pPr>
            <a:r>
              <a:rPr sz="1100" spc="-40" dirty="0">
                <a:solidFill>
                  <a:srgbClr val="FFFFFF"/>
                </a:solidFill>
                <a:latin typeface="Arial" panose="020B0604020202020204" pitchFamily="34" charset="0"/>
                <a:cs typeface="Arial" panose="020B0604020202020204" pitchFamily="34" charset="0"/>
              </a:rPr>
              <a:t>IQAir </a:t>
            </a:r>
            <a:r>
              <a:rPr sz="1100" spc="25" dirty="0">
                <a:solidFill>
                  <a:srgbClr val="FFFFFF"/>
                </a:solidFill>
                <a:latin typeface="Arial" panose="020B0604020202020204" pitchFamily="34" charset="0"/>
                <a:cs typeface="Arial" panose="020B0604020202020204" pitchFamily="34" charset="0"/>
              </a:rPr>
              <a:t>Solutions </a:t>
            </a:r>
            <a:r>
              <a:rPr sz="1100" spc="5" dirty="0">
                <a:solidFill>
                  <a:srgbClr val="FFFFFF"/>
                </a:solidFill>
                <a:latin typeface="Arial" panose="020B0604020202020204" pitchFamily="34" charset="0"/>
                <a:cs typeface="Arial" panose="020B0604020202020204" pitchFamily="34" charset="0"/>
              </a:rPr>
              <a:t>for </a:t>
            </a:r>
            <a:r>
              <a:rPr sz="1100" spc="-35" dirty="0">
                <a:solidFill>
                  <a:srgbClr val="FFFFFF"/>
                </a:solidFill>
                <a:latin typeface="Arial" panose="020B0604020202020204" pitchFamily="34" charset="0"/>
                <a:cs typeface="Arial" panose="020B0604020202020204" pitchFamily="34" charset="0"/>
              </a:rPr>
              <a:t>Air </a:t>
            </a:r>
            <a:r>
              <a:rPr sz="1100" spc="10" dirty="0">
                <a:solidFill>
                  <a:srgbClr val="FFFFFF"/>
                </a:solidFill>
                <a:latin typeface="Arial" panose="020B0604020202020204" pitchFamily="34" charset="0"/>
                <a:cs typeface="Arial" panose="020B0604020202020204" pitchFamily="34" charset="0"/>
              </a:rPr>
              <a:t>Quality</a:t>
            </a:r>
            <a:r>
              <a:rPr sz="1100" spc="-125" dirty="0">
                <a:solidFill>
                  <a:srgbClr val="FFFFFF"/>
                </a:solidFill>
                <a:latin typeface="Arial" panose="020B0604020202020204" pitchFamily="34" charset="0"/>
                <a:cs typeface="Arial" panose="020B0604020202020204" pitchFamily="34" charset="0"/>
              </a:rPr>
              <a:t> </a:t>
            </a:r>
            <a:r>
              <a:rPr sz="1100" spc="40" dirty="0">
                <a:solidFill>
                  <a:srgbClr val="FFFFFF"/>
                </a:solidFill>
                <a:latin typeface="Arial" panose="020B0604020202020204" pitchFamily="34" charset="0"/>
                <a:cs typeface="Arial" panose="020B0604020202020204" pitchFamily="34" charset="0"/>
              </a:rPr>
              <a:t>Issues</a:t>
            </a:r>
            <a:endParaRPr sz="1100" dirty="0">
              <a:latin typeface="Arial" panose="020B0604020202020204" pitchFamily="34" charset="0"/>
              <a:cs typeface="Arial" panose="020B0604020202020204" pitchFamily="34" charset="0"/>
            </a:endParaRPr>
          </a:p>
        </p:txBody>
      </p:sp>
      <p:sp>
        <p:nvSpPr>
          <p:cNvPr id="7" name="object 7"/>
          <p:cNvSpPr/>
          <p:nvPr/>
        </p:nvSpPr>
        <p:spPr>
          <a:xfrm>
            <a:off x="5675376" y="2179320"/>
            <a:ext cx="2879090" cy="778510"/>
          </a:xfrm>
          <a:custGeom>
            <a:avLst/>
            <a:gdLst/>
            <a:ahLst/>
            <a:cxnLst/>
            <a:rect l="l" t="t" r="r" b="b"/>
            <a:pathLst>
              <a:path w="2879090" h="778510">
                <a:moveTo>
                  <a:pt x="0" y="0"/>
                </a:moveTo>
                <a:lnTo>
                  <a:pt x="2878581" y="0"/>
                </a:lnTo>
                <a:lnTo>
                  <a:pt x="2878581" y="778382"/>
                </a:lnTo>
                <a:lnTo>
                  <a:pt x="0" y="778382"/>
                </a:lnTo>
                <a:lnTo>
                  <a:pt x="0" y="0"/>
                </a:lnTo>
                <a:close/>
              </a:path>
            </a:pathLst>
          </a:custGeom>
          <a:solidFill>
            <a:srgbClr val="FFFFFF">
              <a:alpha val="43527"/>
            </a:srgbClr>
          </a:solidFill>
        </p:spPr>
        <p:txBody>
          <a:bodyPr wrap="square" lIns="0" tIns="0" rIns="0" bIns="0" rtlCol="0"/>
          <a:lstStyle/>
          <a:p>
            <a:endParaRPr dirty="0"/>
          </a:p>
        </p:txBody>
      </p:sp>
      <p:sp>
        <p:nvSpPr>
          <p:cNvPr id="8" name="object 8"/>
          <p:cNvSpPr/>
          <p:nvPr/>
        </p:nvSpPr>
        <p:spPr>
          <a:xfrm>
            <a:off x="5675376" y="2179320"/>
            <a:ext cx="2879090" cy="778510"/>
          </a:xfrm>
          <a:custGeom>
            <a:avLst/>
            <a:gdLst/>
            <a:ahLst/>
            <a:cxnLst/>
            <a:rect l="l" t="t" r="r" b="b"/>
            <a:pathLst>
              <a:path w="2879090" h="778510">
                <a:moveTo>
                  <a:pt x="0" y="0"/>
                </a:moveTo>
                <a:lnTo>
                  <a:pt x="2878581" y="0"/>
                </a:lnTo>
                <a:lnTo>
                  <a:pt x="2878581" y="778382"/>
                </a:lnTo>
                <a:lnTo>
                  <a:pt x="0" y="778382"/>
                </a:lnTo>
                <a:lnTo>
                  <a:pt x="0" y="0"/>
                </a:lnTo>
                <a:close/>
              </a:path>
            </a:pathLst>
          </a:custGeom>
          <a:ln w="9144">
            <a:solidFill>
              <a:srgbClr val="FFFFFF"/>
            </a:solidFill>
          </a:ln>
        </p:spPr>
        <p:txBody>
          <a:bodyPr wrap="square" lIns="0" tIns="0" rIns="0" bIns="0" rtlCol="0"/>
          <a:lstStyle/>
          <a:p>
            <a:endParaRPr dirty="0"/>
          </a:p>
        </p:txBody>
      </p:sp>
      <p:sp>
        <p:nvSpPr>
          <p:cNvPr id="9" name="object 9"/>
          <p:cNvSpPr txBox="1"/>
          <p:nvPr/>
        </p:nvSpPr>
        <p:spPr>
          <a:xfrm>
            <a:off x="5675376" y="2330720"/>
            <a:ext cx="2879090" cy="391160"/>
          </a:xfrm>
          <a:prstGeom prst="rect">
            <a:avLst/>
          </a:prstGeom>
        </p:spPr>
        <p:txBody>
          <a:bodyPr vert="horz" wrap="square" lIns="0" tIns="12700" rIns="0" bIns="0" rtlCol="0">
            <a:spAutoFit/>
          </a:bodyPr>
          <a:lstStyle/>
          <a:p>
            <a:pPr marL="580390">
              <a:lnSpc>
                <a:spcPct val="100000"/>
              </a:lnSpc>
              <a:spcBef>
                <a:spcPts val="100"/>
              </a:spcBef>
            </a:pPr>
            <a:r>
              <a:rPr sz="2400" spc="60" dirty="0">
                <a:solidFill>
                  <a:srgbClr val="FFFFFF"/>
                </a:solidFill>
                <a:latin typeface="Arial" panose="020B0604020202020204" pitchFamily="34" charset="0"/>
                <a:cs typeface="Arial" panose="020B0604020202020204" pitchFamily="34" charset="0"/>
              </a:rPr>
              <a:t>Get </a:t>
            </a:r>
            <a:r>
              <a:rPr sz="2400" spc="-5" dirty="0">
                <a:solidFill>
                  <a:srgbClr val="FFFFFF"/>
                </a:solidFill>
                <a:latin typeface="Arial" panose="020B0604020202020204" pitchFamily="34" charset="0"/>
                <a:cs typeface="Arial" panose="020B0604020202020204" pitchFamily="34" charset="0"/>
              </a:rPr>
              <a:t>Involve</a:t>
            </a:r>
            <a:r>
              <a:rPr sz="2400" dirty="0">
                <a:solidFill>
                  <a:srgbClr val="FFFFFF"/>
                </a:solidFill>
                <a:latin typeface="Arial" panose="020B0604020202020204" pitchFamily="34" charset="0"/>
                <a:cs typeface="Arial" panose="020B0604020202020204" pitchFamily="34" charset="0"/>
              </a:rPr>
              <a:t>d</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44440" y="473964"/>
            <a:ext cx="4099559" cy="452932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5564123" y="2177795"/>
            <a:ext cx="2546350" cy="516890"/>
          </a:xfrm>
          <a:custGeom>
            <a:avLst/>
            <a:gdLst/>
            <a:ahLst/>
            <a:cxnLst/>
            <a:rect l="l" t="t" r="r" b="b"/>
            <a:pathLst>
              <a:path w="2546350" h="516889">
                <a:moveTo>
                  <a:pt x="0" y="0"/>
                </a:moveTo>
                <a:lnTo>
                  <a:pt x="2546223" y="0"/>
                </a:lnTo>
                <a:lnTo>
                  <a:pt x="2546223" y="516381"/>
                </a:lnTo>
                <a:lnTo>
                  <a:pt x="0" y="516381"/>
                </a:lnTo>
                <a:lnTo>
                  <a:pt x="0" y="0"/>
                </a:lnTo>
                <a:close/>
              </a:path>
            </a:pathLst>
          </a:custGeom>
          <a:solidFill>
            <a:srgbClr val="FFFFFF">
              <a:alpha val="43527"/>
            </a:srgbClr>
          </a:solidFill>
        </p:spPr>
        <p:txBody>
          <a:bodyPr wrap="square" lIns="0" tIns="0" rIns="0" bIns="0" rtlCol="0"/>
          <a:lstStyle/>
          <a:p>
            <a:endParaRPr dirty="0"/>
          </a:p>
        </p:txBody>
      </p:sp>
      <p:sp>
        <p:nvSpPr>
          <p:cNvPr id="4" name="object 4"/>
          <p:cNvSpPr/>
          <p:nvPr/>
        </p:nvSpPr>
        <p:spPr>
          <a:xfrm>
            <a:off x="5564123" y="2177795"/>
            <a:ext cx="2546350" cy="516890"/>
          </a:xfrm>
          <a:custGeom>
            <a:avLst/>
            <a:gdLst/>
            <a:ahLst/>
            <a:cxnLst/>
            <a:rect l="l" t="t" r="r" b="b"/>
            <a:pathLst>
              <a:path w="2546350" h="516889">
                <a:moveTo>
                  <a:pt x="0" y="0"/>
                </a:moveTo>
                <a:lnTo>
                  <a:pt x="2546223" y="0"/>
                </a:lnTo>
                <a:lnTo>
                  <a:pt x="2546223" y="516381"/>
                </a:lnTo>
                <a:lnTo>
                  <a:pt x="0" y="516381"/>
                </a:lnTo>
                <a:lnTo>
                  <a:pt x="0" y="0"/>
                </a:lnTo>
                <a:close/>
              </a:path>
            </a:pathLst>
          </a:custGeom>
          <a:ln w="9144">
            <a:solidFill>
              <a:srgbClr val="FFFFFF"/>
            </a:solidFill>
          </a:ln>
        </p:spPr>
        <p:txBody>
          <a:bodyPr wrap="square" lIns="0" tIns="0" rIns="0" bIns="0" rtlCol="0"/>
          <a:lstStyle/>
          <a:p>
            <a:endParaRPr dirty="0"/>
          </a:p>
        </p:txBody>
      </p:sp>
      <p:sp>
        <p:nvSpPr>
          <p:cNvPr id="5" name="object 5"/>
          <p:cNvSpPr txBox="1">
            <a:spLocks noGrp="1"/>
          </p:cNvSpPr>
          <p:nvPr>
            <p:ph type="title"/>
          </p:nvPr>
        </p:nvSpPr>
        <p:spPr>
          <a:xfrm>
            <a:off x="265464" y="516296"/>
            <a:ext cx="4778975" cy="528320"/>
          </a:xfrm>
          <a:prstGeom prst="rect">
            <a:avLst/>
          </a:prstGeom>
        </p:spPr>
        <p:txBody>
          <a:bodyPr vert="horz" wrap="square" lIns="0" tIns="50165" rIns="0" bIns="0" rtlCol="0">
            <a:spAutoFit/>
          </a:bodyPr>
          <a:lstStyle/>
          <a:p>
            <a:pPr marL="12700">
              <a:lnSpc>
                <a:spcPct val="100000"/>
              </a:lnSpc>
              <a:spcBef>
                <a:spcPts val="395"/>
              </a:spcBef>
            </a:pPr>
            <a:r>
              <a:rPr sz="1400" spc="-5" dirty="0">
                <a:solidFill>
                  <a:srgbClr val="3B85C5"/>
                </a:solidFill>
                <a:latin typeface="Arial" panose="020B0604020202020204" pitchFamily="34" charset="0"/>
                <a:cs typeface="Arial" panose="020B0604020202020204" pitchFamily="34" charset="0"/>
              </a:rPr>
              <a:t>The </a:t>
            </a:r>
            <a:r>
              <a:rPr sz="1400" dirty="0">
                <a:solidFill>
                  <a:srgbClr val="3B85C5"/>
                </a:solidFill>
                <a:latin typeface="Arial" panose="020B0604020202020204" pitchFamily="34" charset="0"/>
                <a:cs typeface="Arial" panose="020B0604020202020204" pitchFamily="34" charset="0"/>
              </a:rPr>
              <a:t>IQAir </a:t>
            </a:r>
            <a:r>
              <a:rPr sz="1400" spc="-5" dirty="0">
                <a:solidFill>
                  <a:srgbClr val="3B85C5"/>
                </a:solidFill>
                <a:latin typeface="Arial" panose="020B0604020202020204" pitchFamily="34" charset="0"/>
                <a:cs typeface="Arial" panose="020B0604020202020204" pitchFamily="34" charset="0"/>
              </a:rPr>
              <a:t>Foundation works </a:t>
            </a:r>
            <a:r>
              <a:rPr sz="1400" dirty="0">
                <a:solidFill>
                  <a:srgbClr val="3B85C5"/>
                </a:solidFill>
                <a:latin typeface="Arial" panose="020B0604020202020204" pitchFamily="34" charset="0"/>
                <a:cs typeface="Arial" panose="020B0604020202020204" pitchFamily="34" charset="0"/>
              </a:rPr>
              <a:t>to </a:t>
            </a:r>
            <a:r>
              <a:rPr sz="1400" spc="-5" dirty="0">
                <a:solidFill>
                  <a:srgbClr val="3B85C5"/>
                </a:solidFill>
                <a:latin typeface="Arial" panose="020B0604020202020204" pitchFamily="34" charset="0"/>
                <a:cs typeface="Arial" panose="020B0604020202020204" pitchFamily="34" charset="0"/>
              </a:rPr>
              <a:t>bring </a:t>
            </a:r>
            <a:r>
              <a:rPr sz="1400" dirty="0">
                <a:solidFill>
                  <a:srgbClr val="3B85C5"/>
                </a:solidFill>
                <a:latin typeface="Arial" panose="020B0604020202020204" pitchFamily="34" charset="0"/>
                <a:cs typeface="Arial" panose="020B0604020202020204" pitchFamily="34" charset="0"/>
              </a:rPr>
              <a:t>clean </a:t>
            </a:r>
            <a:r>
              <a:rPr sz="1400" spc="-5" dirty="0">
                <a:solidFill>
                  <a:srgbClr val="3B85C5"/>
                </a:solidFill>
                <a:latin typeface="Arial" panose="020B0604020202020204" pitchFamily="34" charset="0"/>
                <a:cs typeface="Arial" panose="020B0604020202020204" pitchFamily="34" charset="0"/>
              </a:rPr>
              <a:t>air</a:t>
            </a:r>
            <a:r>
              <a:rPr lang="en-US" sz="1400" spc="-5" dirty="0">
                <a:solidFill>
                  <a:srgbClr val="3B85C5"/>
                </a:solidFill>
                <a:latin typeface="Arial" panose="020B0604020202020204" pitchFamily="34" charset="0"/>
                <a:cs typeface="Arial" panose="020B0604020202020204" pitchFamily="34" charset="0"/>
              </a:rPr>
              <a:t> </a:t>
            </a:r>
            <a:r>
              <a:rPr sz="1400" spc="-204" dirty="0">
                <a:solidFill>
                  <a:srgbClr val="3B85C5"/>
                </a:solidFill>
                <a:latin typeface="Arial" panose="020B0604020202020204" pitchFamily="34" charset="0"/>
                <a:cs typeface="Arial" panose="020B0604020202020204" pitchFamily="34" charset="0"/>
              </a:rPr>
              <a:t> </a:t>
            </a:r>
            <a:r>
              <a:rPr sz="1400" spc="5" dirty="0">
                <a:solidFill>
                  <a:srgbClr val="3B85C5"/>
                </a:solidFill>
                <a:latin typeface="Arial" panose="020B0604020202020204" pitchFamily="34" charset="0"/>
                <a:cs typeface="Arial" panose="020B0604020202020204" pitchFamily="34" charset="0"/>
              </a:rPr>
              <a:t>t</a:t>
            </a:r>
            <a:r>
              <a:rPr lang="en-US" sz="1400" spc="5" dirty="0">
                <a:solidFill>
                  <a:srgbClr val="3B85C5"/>
                </a:solidFill>
                <a:latin typeface="Arial" panose="020B0604020202020204" pitchFamily="34" charset="0"/>
                <a:cs typeface="Arial" panose="020B0604020202020204" pitchFamily="34" charset="0"/>
              </a:rPr>
              <a:t>o</a:t>
            </a:r>
            <a:endParaRPr sz="1400" dirty="0">
              <a:latin typeface="Arial" panose="020B0604020202020204" pitchFamily="34" charset="0"/>
              <a:cs typeface="Arial" panose="020B0604020202020204" pitchFamily="34" charset="0"/>
            </a:endParaRPr>
          </a:p>
          <a:p>
            <a:pPr marL="12700">
              <a:lnSpc>
                <a:spcPct val="100000"/>
              </a:lnSpc>
              <a:spcBef>
                <a:spcPts val="300"/>
              </a:spcBef>
            </a:pPr>
            <a:r>
              <a:rPr sz="1400" spc="30" dirty="0">
                <a:solidFill>
                  <a:srgbClr val="3B85C5"/>
                </a:solidFill>
                <a:latin typeface="Arial" panose="020B0604020202020204" pitchFamily="34" charset="0"/>
                <a:cs typeface="Arial" panose="020B0604020202020204" pitchFamily="34" charset="0"/>
              </a:rPr>
              <a:t>more </a:t>
            </a:r>
            <a:r>
              <a:rPr sz="1400" spc="45" dirty="0">
                <a:solidFill>
                  <a:srgbClr val="3B85C5"/>
                </a:solidFill>
                <a:latin typeface="Arial" panose="020B0604020202020204" pitchFamily="34" charset="0"/>
                <a:cs typeface="Arial" panose="020B0604020202020204" pitchFamily="34" charset="0"/>
              </a:rPr>
              <a:t>than </a:t>
            </a:r>
            <a:r>
              <a:rPr sz="1400" u="sng" dirty="0">
                <a:solidFill>
                  <a:srgbClr val="3B85C5"/>
                </a:solidFill>
                <a:latin typeface="Arial" panose="020B0604020202020204" pitchFamily="34" charset="0"/>
                <a:cs typeface="Arial" panose="020B0604020202020204" pitchFamily="34" charset="0"/>
              </a:rPr>
              <a:t>1 </a:t>
            </a:r>
            <a:r>
              <a:rPr sz="1400" u="sng" spc="-15" dirty="0">
                <a:solidFill>
                  <a:srgbClr val="3B85C5"/>
                </a:solidFill>
                <a:latin typeface="Arial" panose="020B0604020202020204" pitchFamily="34" charset="0"/>
                <a:cs typeface="Arial" panose="020B0604020202020204" pitchFamily="34" charset="0"/>
              </a:rPr>
              <a:t>million </a:t>
            </a:r>
            <a:r>
              <a:rPr sz="1400" u="sng" spc="10" dirty="0">
                <a:solidFill>
                  <a:srgbClr val="3B85C5"/>
                </a:solidFill>
                <a:latin typeface="Arial" panose="020B0604020202020204" pitchFamily="34" charset="0"/>
                <a:cs typeface="Arial" panose="020B0604020202020204" pitchFamily="34" charset="0"/>
              </a:rPr>
              <a:t>child</a:t>
            </a:r>
            <a:r>
              <a:rPr sz="1400" u="sng" spc="35" dirty="0">
                <a:solidFill>
                  <a:srgbClr val="3B85C5"/>
                </a:solidFill>
                <a:latin typeface="Arial" panose="020B0604020202020204" pitchFamily="34" charset="0"/>
                <a:cs typeface="Arial" panose="020B0604020202020204" pitchFamily="34" charset="0"/>
              </a:rPr>
              <a:t>ren</a:t>
            </a:r>
            <a:r>
              <a:rPr sz="1400" spc="35" dirty="0">
                <a:solidFill>
                  <a:srgbClr val="3B85C5"/>
                </a:solidFill>
                <a:latin typeface="Arial" panose="020B0604020202020204" pitchFamily="34" charset="0"/>
                <a:cs typeface="Arial" panose="020B0604020202020204" pitchFamily="34" charset="0"/>
              </a:rPr>
              <a:t>.</a:t>
            </a:r>
            <a:endParaRPr sz="1400" dirty="0">
              <a:latin typeface="Arial" panose="020B0604020202020204" pitchFamily="34" charset="0"/>
              <a:cs typeface="Arial" panose="020B0604020202020204" pitchFamily="34" charset="0"/>
            </a:endParaRPr>
          </a:p>
        </p:txBody>
      </p:sp>
      <p:sp>
        <p:nvSpPr>
          <p:cNvPr id="6" name="object 6"/>
          <p:cNvSpPr txBox="1"/>
          <p:nvPr/>
        </p:nvSpPr>
        <p:spPr>
          <a:xfrm>
            <a:off x="265325" y="1348596"/>
            <a:ext cx="3928745" cy="787588"/>
          </a:xfrm>
          <a:prstGeom prst="rect">
            <a:avLst/>
          </a:prstGeom>
        </p:spPr>
        <p:txBody>
          <a:bodyPr vert="horz" wrap="square" lIns="0" tIns="6350" rIns="0" bIns="0" rtlCol="0">
            <a:spAutoFit/>
          </a:bodyPr>
          <a:lstStyle/>
          <a:p>
            <a:pPr marL="12700" marR="5080">
              <a:lnSpc>
                <a:spcPct val="118200"/>
              </a:lnSpc>
              <a:spcBef>
                <a:spcPts val="50"/>
              </a:spcBef>
            </a:pPr>
            <a:r>
              <a:rPr sz="1100" dirty="0">
                <a:solidFill>
                  <a:srgbClr val="666666"/>
                </a:solidFill>
                <a:latin typeface="Arial" panose="020B0604020202020204" pitchFamily="34" charset="0"/>
                <a:cs typeface="Arial" panose="020B0604020202020204" pitchFamily="34" charset="0"/>
              </a:rPr>
              <a:t>The </a:t>
            </a:r>
            <a:r>
              <a:rPr sz="1100" spc="-40" dirty="0">
                <a:solidFill>
                  <a:srgbClr val="666666"/>
                </a:solidFill>
                <a:latin typeface="Arial" panose="020B0604020202020204" pitchFamily="34" charset="0"/>
                <a:cs typeface="Arial" panose="020B0604020202020204" pitchFamily="34" charset="0"/>
              </a:rPr>
              <a:t>IQAir </a:t>
            </a:r>
            <a:r>
              <a:rPr sz="1100" spc="40" dirty="0">
                <a:solidFill>
                  <a:srgbClr val="666666"/>
                </a:solidFill>
                <a:latin typeface="Arial" panose="020B0604020202020204" pitchFamily="34" charset="0"/>
                <a:cs typeface="Arial" panose="020B0604020202020204" pitchFamily="34" charset="0"/>
              </a:rPr>
              <a:t>Foundation </a:t>
            </a:r>
            <a:r>
              <a:rPr sz="1100" spc="45" dirty="0">
                <a:solidFill>
                  <a:srgbClr val="666666"/>
                </a:solidFill>
                <a:latin typeface="Arial" panose="020B0604020202020204" pitchFamily="34" charset="0"/>
                <a:cs typeface="Arial" panose="020B0604020202020204" pitchFamily="34" charset="0"/>
              </a:rPr>
              <a:t>seeks </a:t>
            </a:r>
            <a:r>
              <a:rPr sz="1100" spc="10" dirty="0">
                <a:solidFill>
                  <a:srgbClr val="666666"/>
                </a:solidFill>
                <a:latin typeface="Arial" panose="020B0604020202020204" pitchFamily="34" charset="0"/>
                <a:cs typeface="Arial" panose="020B0604020202020204" pitchFamily="34" charset="0"/>
              </a:rPr>
              <a:t>to </a:t>
            </a:r>
            <a:r>
              <a:rPr sz="1100" spc="45" dirty="0">
                <a:solidFill>
                  <a:srgbClr val="666666"/>
                </a:solidFill>
                <a:latin typeface="Arial" panose="020B0604020202020204" pitchFamily="34" charset="0"/>
                <a:cs typeface="Arial" panose="020B0604020202020204" pitchFamily="34" charset="0"/>
              </a:rPr>
              <a:t>promote </a:t>
            </a:r>
            <a:r>
              <a:rPr sz="1100" spc="35" dirty="0">
                <a:solidFill>
                  <a:srgbClr val="666666"/>
                </a:solidFill>
                <a:latin typeface="Arial" panose="020B0604020202020204" pitchFamily="34" charset="0"/>
                <a:cs typeface="Arial" panose="020B0604020202020204" pitchFamily="34" charset="0"/>
              </a:rPr>
              <a:t>environmental </a:t>
            </a:r>
            <a:r>
              <a:rPr sz="1100" spc="20" dirty="0">
                <a:solidFill>
                  <a:srgbClr val="666666"/>
                </a:solidFill>
                <a:latin typeface="Arial" panose="020B0604020202020204" pitchFamily="34" charset="0"/>
                <a:cs typeface="Arial" panose="020B0604020202020204" pitchFamily="34" charset="0"/>
              </a:rPr>
              <a:t>justice by  helping </a:t>
            </a:r>
            <a:r>
              <a:rPr sz="1100" spc="10" dirty="0">
                <a:solidFill>
                  <a:srgbClr val="666666"/>
                </a:solidFill>
                <a:latin typeface="Arial" panose="020B0604020202020204" pitchFamily="34" charset="0"/>
                <a:cs typeface="Arial" panose="020B0604020202020204" pitchFamily="34" charset="0"/>
              </a:rPr>
              <a:t>to </a:t>
            </a:r>
            <a:r>
              <a:rPr sz="1100" spc="15" dirty="0">
                <a:solidFill>
                  <a:srgbClr val="666666"/>
                </a:solidFill>
                <a:latin typeface="Arial" panose="020B0604020202020204" pitchFamily="34" charset="0"/>
                <a:cs typeface="Arial" panose="020B0604020202020204" pitchFamily="34" charset="0"/>
              </a:rPr>
              <a:t>improve </a:t>
            </a:r>
            <a:r>
              <a:rPr sz="1100" spc="40" dirty="0">
                <a:solidFill>
                  <a:srgbClr val="666666"/>
                </a:solidFill>
                <a:latin typeface="Arial" panose="020B0604020202020204" pitchFamily="34" charset="0"/>
                <a:cs typeface="Arial" panose="020B0604020202020204" pitchFamily="34" charset="0"/>
              </a:rPr>
              <a:t>environmental </a:t>
            </a:r>
            <a:r>
              <a:rPr sz="1100" spc="30" dirty="0">
                <a:solidFill>
                  <a:srgbClr val="666666"/>
                </a:solidFill>
                <a:latin typeface="Arial" panose="020B0604020202020204" pitchFamily="34" charset="0"/>
                <a:cs typeface="Arial" panose="020B0604020202020204" pitchFamily="34" charset="0"/>
              </a:rPr>
              <a:t>health conditions </a:t>
            </a:r>
            <a:r>
              <a:rPr sz="1100" spc="-35" dirty="0">
                <a:solidFill>
                  <a:srgbClr val="666666"/>
                </a:solidFill>
                <a:latin typeface="Arial" panose="020B0604020202020204" pitchFamily="34" charset="0"/>
                <a:cs typeface="Arial" panose="020B0604020202020204" pitchFamily="34" charset="0"/>
              </a:rPr>
              <a:t>in  </a:t>
            </a:r>
            <a:r>
              <a:rPr sz="1100" spc="45" dirty="0">
                <a:solidFill>
                  <a:srgbClr val="666666"/>
                </a:solidFill>
                <a:latin typeface="Arial" panose="020B0604020202020204" pitchFamily="34" charset="0"/>
                <a:cs typeface="Arial" panose="020B0604020202020204" pitchFamily="34" charset="0"/>
              </a:rPr>
              <a:t>neighborhoods </a:t>
            </a:r>
            <a:r>
              <a:rPr lang="en-US" sz="1100" spc="10" dirty="0">
                <a:solidFill>
                  <a:srgbClr val="666666"/>
                </a:solidFill>
                <a:latin typeface="Arial" panose="020B0604020202020204" pitchFamily="34" charset="0"/>
                <a:cs typeface="Arial" panose="020B0604020202020204" pitchFamily="34" charset="0"/>
              </a:rPr>
              <a:t>unfairly</a:t>
            </a:r>
            <a:r>
              <a:rPr sz="1100" spc="-25" dirty="0">
                <a:solidFill>
                  <a:srgbClr val="666666"/>
                </a:solidFill>
                <a:latin typeface="Arial" panose="020B0604020202020204" pitchFamily="34" charset="0"/>
                <a:cs typeface="Arial" panose="020B0604020202020204" pitchFamily="34" charset="0"/>
              </a:rPr>
              <a:t> </a:t>
            </a:r>
            <a:r>
              <a:rPr sz="1100" dirty="0">
                <a:solidFill>
                  <a:srgbClr val="666666"/>
                </a:solidFill>
                <a:latin typeface="Arial" panose="020B0604020202020204" pitchFamily="34" charset="0"/>
                <a:cs typeface="Arial" panose="020B0604020202020204" pitchFamily="34" charset="0"/>
              </a:rPr>
              <a:t>a</a:t>
            </a:r>
            <a:r>
              <a:rPr sz="1100" spc="30" dirty="0">
                <a:solidFill>
                  <a:srgbClr val="666666"/>
                </a:solidFill>
                <a:latin typeface="Arial" panose="020B0604020202020204" pitchFamily="34" charset="0"/>
                <a:cs typeface="Arial" panose="020B0604020202020204" pitchFamily="34" charset="0"/>
              </a:rPr>
              <a:t>ffected </a:t>
            </a:r>
            <a:r>
              <a:rPr sz="1100" spc="20" dirty="0">
                <a:solidFill>
                  <a:srgbClr val="666666"/>
                </a:solidFill>
                <a:latin typeface="Arial" panose="020B0604020202020204" pitchFamily="34" charset="0"/>
                <a:cs typeface="Arial" panose="020B0604020202020204" pitchFamily="34" charset="0"/>
              </a:rPr>
              <a:t>by </a:t>
            </a:r>
            <a:r>
              <a:rPr sz="1100" spc="10" dirty="0">
                <a:solidFill>
                  <a:srgbClr val="666666"/>
                </a:solidFill>
                <a:latin typeface="Arial" panose="020B0604020202020204" pitchFamily="34" charset="0"/>
                <a:cs typeface="Arial" panose="020B0604020202020204" pitchFamily="34" charset="0"/>
              </a:rPr>
              <a:t>pollution </a:t>
            </a:r>
            <a:r>
              <a:rPr sz="1100" spc="20" dirty="0">
                <a:solidFill>
                  <a:srgbClr val="666666"/>
                </a:solidFill>
                <a:latin typeface="Arial" panose="020B0604020202020204" pitchFamily="34" charset="0"/>
                <a:cs typeface="Arial" panose="020B0604020202020204" pitchFamily="34" charset="0"/>
              </a:rPr>
              <a:t>as </a:t>
            </a:r>
            <a:r>
              <a:rPr sz="1100" dirty="0">
                <a:solidFill>
                  <a:srgbClr val="666666"/>
                </a:solidFill>
                <a:latin typeface="Arial" panose="020B0604020202020204" pitchFamily="34" charset="0"/>
                <a:cs typeface="Arial" panose="020B0604020202020204" pitchFamily="34" charset="0"/>
              </a:rPr>
              <a:t>a </a:t>
            </a:r>
            <a:r>
              <a:rPr sz="1100" spc="30" dirty="0">
                <a:solidFill>
                  <a:srgbClr val="666666"/>
                </a:solidFill>
                <a:latin typeface="Arial" panose="020B0604020202020204" pitchFamily="34" charset="0"/>
                <a:cs typeface="Arial" panose="020B0604020202020204" pitchFamily="34" charset="0"/>
              </a:rPr>
              <a:t>result</a:t>
            </a:r>
            <a:r>
              <a:rPr sz="1100" spc="110" dirty="0">
                <a:solidFill>
                  <a:srgbClr val="666666"/>
                </a:solidFill>
                <a:latin typeface="Arial" panose="020B0604020202020204" pitchFamily="34" charset="0"/>
                <a:cs typeface="Arial" panose="020B0604020202020204" pitchFamily="34" charset="0"/>
              </a:rPr>
              <a:t> </a:t>
            </a:r>
            <a:r>
              <a:rPr sz="1100" spc="35" dirty="0">
                <a:solidFill>
                  <a:srgbClr val="666666"/>
                </a:solidFill>
                <a:latin typeface="Arial" panose="020B0604020202020204" pitchFamily="34" charset="0"/>
                <a:cs typeface="Arial" panose="020B0604020202020204" pitchFamily="34" charset="0"/>
              </a:rPr>
              <a:t>of</a:t>
            </a:r>
            <a:r>
              <a:rPr lang="en-US" sz="1100" spc="35" dirty="0">
                <a:solidFill>
                  <a:srgbClr val="666666"/>
                </a:solidFill>
                <a:latin typeface="Arial" panose="020B0604020202020204" pitchFamily="34" charset="0"/>
                <a:cs typeface="Arial" panose="020B0604020202020204" pitchFamily="34" charset="0"/>
              </a:rPr>
              <a:t> </a:t>
            </a:r>
            <a:r>
              <a:rPr sz="1100" spc="45" dirty="0">
                <a:solidFill>
                  <a:srgbClr val="666666"/>
                </a:solidFill>
                <a:latin typeface="Arial" panose="020B0604020202020204" pitchFamily="34" charset="0"/>
                <a:cs typeface="Arial" panose="020B0604020202020204" pitchFamily="34" charset="0"/>
              </a:rPr>
              <a:t>economic, </a:t>
            </a:r>
            <a:r>
              <a:rPr sz="1100" spc="25" dirty="0">
                <a:solidFill>
                  <a:srgbClr val="666666"/>
                </a:solidFill>
                <a:latin typeface="Arial" panose="020B0604020202020204" pitchFamily="34" charset="0"/>
                <a:cs typeface="Arial" panose="020B0604020202020204" pitchFamily="34" charset="0"/>
              </a:rPr>
              <a:t>ethnic </a:t>
            </a:r>
            <a:r>
              <a:rPr sz="1100" spc="15" dirty="0">
                <a:solidFill>
                  <a:srgbClr val="666666"/>
                </a:solidFill>
                <a:latin typeface="Arial" panose="020B0604020202020204" pitchFamily="34" charset="0"/>
                <a:cs typeface="Arial" panose="020B0604020202020204" pitchFamily="34" charset="0"/>
              </a:rPr>
              <a:t>or </a:t>
            </a:r>
            <a:r>
              <a:rPr sz="1100" spc="25" dirty="0">
                <a:solidFill>
                  <a:srgbClr val="666666"/>
                </a:solidFill>
                <a:latin typeface="Arial" panose="020B0604020202020204" pitchFamily="34" charset="0"/>
                <a:cs typeface="Arial" panose="020B0604020202020204" pitchFamily="34" charset="0"/>
              </a:rPr>
              <a:t>rac</a:t>
            </a:r>
            <a:r>
              <a:rPr sz="1100" spc="35" dirty="0">
                <a:solidFill>
                  <a:srgbClr val="666666"/>
                </a:solidFill>
                <a:latin typeface="Arial" panose="020B0604020202020204" pitchFamily="34" charset="0"/>
                <a:cs typeface="Arial" panose="020B0604020202020204" pitchFamily="34" charset="0"/>
              </a:rPr>
              <a:t>ial</a:t>
            </a:r>
            <a:r>
              <a:rPr lang="en-US" sz="1100" spc="35" dirty="0">
                <a:solidFill>
                  <a:srgbClr val="666666"/>
                </a:solidFill>
                <a:latin typeface="Arial" panose="020B0604020202020204" pitchFamily="34" charset="0"/>
                <a:cs typeface="Arial" panose="020B0604020202020204" pitchFamily="34" charset="0"/>
              </a:rPr>
              <a:t> </a:t>
            </a:r>
            <a:r>
              <a:rPr sz="1100" spc="35" dirty="0">
                <a:solidFill>
                  <a:srgbClr val="666666"/>
                </a:solidFill>
                <a:latin typeface="Arial" panose="020B0604020202020204" pitchFamily="34" charset="0"/>
                <a:cs typeface="Arial" panose="020B0604020202020204" pitchFamily="34" charset="0"/>
              </a:rPr>
              <a:t>factors.</a:t>
            </a:r>
            <a:endParaRPr sz="1100" dirty="0">
              <a:latin typeface="Arial" panose="020B0604020202020204" pitchFamily="34" charset="0"/>
              <a:cs typeface="Arial" panose="020B0604020202020204" pitchFamily="34" charset="0"/>
            </a:endParaRPr>
          </a:p>
        </p:txBody>
      </p:sp>
      <p:sp>
        <p:nvSpPr>
          <p:cNvPr id="7" name="object 7"/>
          <p:cNvSpPr txBox="1"/>
          <p:nvPr/>
        </p:nvSpPr>
        <p:spPr>
          <a:xfrm>
            <a:off x="265605" y="2272286"/>
            <a:ext cx="4069715" cy="774315"/>
          </a:xfrm>
          <a:prstGeom prst="rect">
            <a:avLst/>
          </a:prstGeom>
        </p:spPr>
        <p:txBody>
          <a:bodyPr vert="horz" wrap="square" lIns="0" tIns="12065" rIns="0" bIns="0" rtlCol="0">
            <a:spAutoFit/>
          </a:bodyPr>
          <a:lstStyle/>
          <a:p>
            <a:pPr marL="12700" marR="5080">
              <a:lnSpc>
                <a:spcPct val="114599"/>
              </a:lnSpc>
              <a:spcBef>
                <a:spcPts val="95"/>
              </a:spcBef>
            </a:pPr>
            <a:r>
              <a:rPr sz="1100" spc="25" dirty="0">
                <a:solidFill>
                  <a:srgbClr val="666666"/>
                </a:solidFill>
                <a:latin typeface="Arial" panose="020B0604020202020204" pitchFamily="34" charset="0"/>
                <a:cs typeface="Arial" panose="020B0604020202020204" pitchFamily="34" charset="0"/>
              </a:rPr>
              <a:t>Through Clean </a:t>
            </a:r>
            <a:r>
              <a:rPr sz="1100" spc="-35" dirty="0">
                <a:solidFill>
                  <a:srgbClr val="666666"/>
                </a:solidFill>
                <a:latin typeface="Arial" panose="020B0604020202020204" pitchFamily="34" charset="0"/>
                <a:cs typeface="Arial" panose="020B0604020202020204" pitchFamily="34" charset="0"/>
              </a:rPr>
              <a:t>Air </a:t>
            </a:r>
            <a:r>
              <a:rPr sz="1100" spc="5" dirty="0">
                <a:solidFill>
                  <a:srgbClr val="666666"/>
                </a:solidFill>
                <a:latin typeface="Arial" panose="020B0604020202020204" pitchFamily="34" charset="0"/>
                <a:cs typeface="Arial" panose="020B0604020202020204" pitchFamily="34" charset="0"/>
              </a:rPr>
              <a:t>for </a:t>
            </a:r>
            <a:r>
              <a:rPr sz="1100" spc="10" dirty="0">
                <a:solidFill>
                  <a:srgbClr val="666666"/>
                </a:solidFill>
                <a:latin typeface="Arial" panose="020B0604020202020204" pitchFamily="34" charset="0"/>
                <a:cs typeface="Arial" panose="020B0604020202020204" pitchFamily="34" charset="0"/>
              </a:rPr>
              <a:t>Kids, </a:t>
            </a:r>
            <a:r>
              <a:rPr sz="1100" spc="-40" dirty="0">
                <a:solidFill>
                  <a:srgbClr val="666666"/>
                </a:solidFill>
                <a:latin typeface="Arial" panose="020B0604020202020204" pitchFamily="34" charset="0"/>
                <a:cs typeface="Arial" panose="020B0604020202020204" pitchFamily="34" charset="0"/>
              </a:rPr>
              <a:t>IQAir </a:t>
            </a:r>
            <a:r>
              <a:rPr sz="1100" spc="40" dirty="0">
                <a:solidFill>
                  <a:srgbClr val="666666"/>
                </a:solidFill>
                <a:latin typeface="Arial" panose="020B0604020202020204" pitchFamily="34" charset="0"/>
                <a:cs typeface="Arial" panose="020B0604020202020204" pitchFamily="34" charset="0"/>
              </a:rPr>
              <a:t>Foundation </a:t>
            </a:r>
            <a:r>
              <a:rPr sz="1100" spc="30" dirty="0">
                <a:solidFill>
                  <a:srgbClr val="666666"/>
                </a:solidFill>
                <a:latin typeface="Arial" panose="020B0604020202020204" pitchFamily="34" charset="0"/>
                <a:cs typeface="Arial" panose="020B0604020202020204" pitchFamily="34" charset="0"/>
              </a:rPr>
              <a:t>has </a:t>
            </a:r>
            <a:r>
              <a:rPr sz="1100" dirty="0">
                <a:solidFill>
                  <a:srgbClr val="666666"/>
                </a:solidFill>
                <a:latin typeface="Arial" panose="020B0604020202020204" pitchFamily="34" charset="0"/>
                <a:cs typeface="Arial" panose="020B0604020202020204" pitchFamily="34" charset="0"/>
              </a:rPr>
              <a:t>a </a:t>
            </a:r>
            <a:r>
              <a:rPr sz="1100" spc="40" dirty="0">
                <a:solidFill>
                  <a:srgbClr val="666666"/>
                </a:solidFill>
                <a:latin typeface="Arial" panose="020B0604020202020204" pitchFamily="34" charset="0"/>
                <a:cs typeface="Arial" panose="020B0604020202020204" pitchFamily="34" charset="0"/>
              </a:rPr>
              <a:t>goal </a:t>
            </a:r>
            <a:r>
              <a:rPr sz="1100" spc="10" dirty="0">
                <a:solidFill>
                  <a:srgbClr val="666666"/>
                </a:solidFill>
                <a:latin typeface="Arial" panose="020B0604020202020204" pitchFamily="34" charset="0"/>
                <a:cs typeface="Arial" panose="020B0604020202020204" pitchFamily="34" charset="0"/>
              </a:rPr>
              <a:t>to bring </a:t>
            </a:r>
            <a:r>
              <a:rPr sz="1100" dirty="0">
                <a:solidFill>
                  <a:srgbClr val="666666"/>
                </a:solidFill>
                <a:latin typeface="Arial" panose="020B0604020202020204" pitchFamily="34" charset="0"/>
                <a:cs typeface="Arial" panose="020B0604020202020204" pitchFamily="34" charset="0"/>
              </a:rPr>
              <a:t>air  </a:t>
            </a:r>
            <a:r>
              <a:rPr sz="1100" spc="-5" dirty="0">
                <a:solidFill>
                  <a:srgbClr val="666666"/>
                </a:solidFill>
                <a:latin typeface="Arial" panose="020B0604020202020204" pitchFamily="34" charset="0"/>
                <a:cs typeface="Arial" panose="020B0604020202020204" pitchFamily="34" charset="0"/>
              </a:rPr>
              <a:t>filtration </a:t>
            </a:r>
            <a:r>
              <a:rPr sz="1100" spc="10" dirty="0">
                <a:solidFill>
                  <a:srgbClr val="666666"/>
                </a:solidFill>
                <a:latin typeface="Arial" panose="020B0604020202020204" pitchFamily="34" charset="0"/>
                <a:cs typeface="Arial" panose="020B0604020202020204" pitchFamily="34" charset="0"/>
              </a:rPr>
              <a:t>to </a:t>
            </a:r>
            <a:r>
              <a:rPr sz="1100" spc="20" dirty="0">
                <a:solidFill>
                  <a:srgbClr val="666666"/>
                </a:solidFill>
                <a:latin typeface="Arial" panose="020B0604020202020204" pitchFamily="34" charset="0"/>
                <a:cs typeface="Arial" panose="020B0604020202020204" pitchFamily="34" charset="0"/>
              </a:rPr>
              <a:t>at </a:t>
            </a:r>
            <a:r>
              <a:rPr sz="1100" spc="35" dirty="0">
                <a:solidFill>
                  <a:srgbClr val="666666"/>
                </a:solidFill>
                <a:latin typeface="Arial" panose="020B0604020202020204" pitchFamily="34" charset="0"/>
                <a:cs typeface="Arial" panose="020B0604020202020204" pitchFamily="34" charset="0"/>
              </a:rPr>
              <a:t>least </a:t>
            </a:r>
            <a:r>
              <a:rPr sz="1100" b="1" spc="-5" dirty="0">
                <a:solidFill>
                  <a:srgbClr val="666666"/>
                </a:solidFill>
                <a:latin typeface="Arial" panose="020B0604020202020204" pitchFamily="34" charset="0"/>
                <a:cs typeface="Arial" panose="020B0604020202020204" pitchFamily="34" charset="0"/>
              </a:rPr>
              <a:t>120,000 </a:t>
            </a:r>
            <a:r>
              <a:rPr sz="1100" b="1" spc="-55" dirty="0">
                <a:solidFill>
                  <a:srgbClr val="666666"/>
                </a:solidFill>
                <a:latin typeface="Arial" panose="020B0604020202020204" pitchFamily="34" charset="0"/>
                <a:cs typeface="Arial" panose="020B0604020202020204" pitchFamily="34" charset="0"/>
              </a:rPr>
              <a:t>additional school</a:t>
            </a:r>
            <a:r>
              <a:rPr sz="1100" b="1" spc="-175" dirty="0">
                <a:solidFill>
                  <a:srgbClr val="666666"/>
                </a:solidFill>
                <a:latin typeface="Arial" panose="020B0604020202020204" pitchFamily="34" charset="0"/>
                <a:cs typeface="Arial" panose="020B0604020202020204" pitchFamily="34" charset="0"/>
              </a:rPr>
              <a:t> </a:t>
            </a:r>
            <a:r>
              <a:rPr lang="en-US" sz="1100" b="1" spc="-175" dirty="0">
                <a:solidFill>
                  <a:srgbClr val="666666"/>
                </a:solidFill>
                <a:latin typeface="Arial" panose="020B0604020202020204" pitchFamily="34" charset="0"/>
                <a:cs typeface="Arial" panose="020B0604020202020204" pitchFamily="34" charset="0"/>
              </a:rPr>
              <a:t> </a:t>
            </a:r>
            <a:r>
              <a:rPr sz="1100" b="1" spc="-45" dirty="0">
                <a:solidFill>
                  <a:srgbClr val="666666"/>
                </a:solidFill>
                <a:latin typeface="Arial" panose="020B0604020202020204" pitchFamily="34" charset="0"/>
                <a:cs typeface="Arial" panose="020B0604020202020204" pitchFamily="34" charset="0"/>
              </a:rPr>
              <a:t>children</a:t>
            </a:r>
            <a:r>
              <a:rPr lang="en-US" sz="1100" b="1" spc="-45" dirty="0">
                <a:solidFill>
                  <a:srgbClr val="666666"/>
                </a:solidFill>
                <a:latin typeface="Arial" panose="020B0604020202020204" pitchFamily="34" charset="0"/>
                <a:cs typeface="Arial" panose="020B0604020202020204" pitchFamily="34" charset="0"/>
              </a:rPr>
              <a:t> </a:t>
            </a:r>
            <a:r>
              <a:rPr sz="1100" b="1" spc="-45" dirty="0">
                <a:solidFill>
                  <a:srgbClr val="666666"/>
                </a:solidFill>
                <a:latin typeface="Arial" panose="020B0604020202020204" pitchFamily="34" charset="0"/>
                <a:cs typeface="Arial" panose="020B0604020202020204" pitchFamily="34" charset="0"/>
              </a:rPr>
              <a:t>every</a:t>
            </a:r>
            <a:r>
              <a:rPr lang="en-US" sz="1100" b="1" spc="-45"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year, </a:t>
            </a:r>
            <a:r>
              <a:rPr sz="1100" spc="15" dirty="0">
                <a:solidFill>
                  <a:srgbClr val="666666"/>
                </a:solidFill>
                <a:latin typeface="Arial" panose="020B0604020202020204" pitchFamily="34" charset="0"/>
                <a:cs typeface="Arial" panose="020B0604020202020204" pitchFamily="34" charset="0"/>
              </a:rPr>
              <a:t>which </a:t>
            </a:r>
            <a:r>
              <a:rPr sz="1100" spc="50" dirty="0">
                <a:solidFill>
                  <a:srgbClr val="666666"/>
                </a:solidFill>
                <a:latin typeface="Arial" panose="020B0604020202020204" pitchFamily="34" charset="0"/>
                <a:cs typeface="Arial" panose="020B0604020202020204" pitchFamily="34" charset="0"/>
              </a:rPr>
              <a:t>supports </a:t>
            </a:r>
            <a:r>
              <a:rPr sz="1100" spc="25" dirty="0">
                <a:solidFill>
                  <a:srgbClr val="666666"/>
                </a:solidFill>
                <a:latin typeface="Arial" panose="020B0604020202020204" pitchFamily="34" charset="0"/>
                <a:cs typeface="Arial" panose="020B0604020202020204" pitchFamily="34" charset="0"/>
              </a:rPr>
              <a:t>the </a:t>
            </a:r>
            <a:r>
              <a:rPr sz="1100" spc="-40" dirty="0">
                <a:solidFill>
                  <a:srgbClr val="666666"/>
                </a:solidFill>
                <a:latin typeface="Arial" panose="020B0604020202020204" pitchFamily="34" charset="0"/>
                <a:cs typeface="Arial" panose="020B0604020202020204" pitchFamily="34" charset="0"/>
              </a:rPr>
              <a:t>IQAir </a:t>
            </a:r>
            <a:r>
              <a:rPr sz="1100" spc="30" dirty="0">
                <a:solidFill>
                  <a:srgbClr val="666666"/>
                </a:solidFill>
                <a:latin typeface="Arial" panose="020B0604020202020204" pitchFamily="34" charset="0"/>
                <a:cs typeface="Arial" panose="020B0604020202020204" pitchFamily="34" charset="0"/>
              </a:rPr>
              <a:t>Foundation’s overarching </a:t>
            </a:r>
            <a:r>
              <a:rPr sz="1100" spc="40" dirty="0">
                <a:solidFill>
                  <a:srgbClr val="666666"/>
                </a:solidFill>
                <a:latin typeface="Arial" panose="020B0604020202020204" pitchFamily="34" charset="0"/>
                <a:cs typeface="Arial" panose="020B0604020202020204" pitchFamily="34" charset="0"/>
              </a:rPr>
              <a:t>goal </a:t>
            </a:r>
            <a:r>
              <a:rPr sz="1100" spc="35" dirty="0">
                <a:solidFill>
                  <a:srgbClr val="666666"/>
                </a:solidFill>
                <a:latin typeface="Arial" panose="020B0604020202020204" pitchFamily="34" charset="0"/>
                <a:cs typeface="Arial" panose="020B0604020202020204" pitchFamily="34" charset="0"/>
              </a:rPr>
              <a:t>of  </a:t>
            </a:r>
            <a:r>
              <a:rPr sz="1100" spc="15" dirty="0">
                <a:solidFill>
                  <a:srgbClr val="666666"/>
                </a:solidFill>
                <a:latin typeface="Arial" panose="020B0604020202020204" pitchFamily="34" charset="0"/>
                <a:cs typeface="Arial" panose="020B0604020202020204" pitchFamily="34" charset="0"/>
              </a:rPr>
              <a:t>providing </a:t>
            </a:r>
            <a:r>
              <a:rPr sz="1100" spc="30" dirty="0">
                <a:solidFill>
                  <a:srgbClr val="666666"/>
                </a:solidFill>
                <a:latin typeface="Arial" panose="020B0604020202020204" pitchFamily="34" charset="0"/>
                <a:cs typeface="Arial" panose="020B0604020202020204" pitchFamily="34" charset="0"/>
              </a:rPr>
              <a:t>clean </a:t>
            </a:r>
            <a:r>
              <a:rPr sz="1100" dirty="0">
                <a:solidFill>
                  <a:srgbClr val="666666"/>
                </a:solidFill>
                <a:latin typeface="Arial" panose="020B0604020202020204" pitchFamily="34" charset="0"/>
                <a:cs typeface="Arial" panose="020B0604020202020204" pitchFamily="34" charset="0"/>
              </a:rPr>
              <a:t>air </a:t>
            </a:r>
            <a:r>
              <a:rPr sz="1100" spc="10" dirty="0">
                <a:solidFill>
                  <a:srgbClr val="666666"/>
                </a:solidFill>
                <a:latin typeface="Arial" panose="020B0604020202020204" pitchFamily="34" charset="0"/>
                <a:cs typeface="Arial" panose="020B0604020202020204" pitchFamily="34" charset="0"/>
              </a:rPr>
              <a:t>to </a:t>
            </a:r>
            <a:r>
              <a:rPr sz="1100" spc="20" dirty="0">
                <a:solidFill>
                  <a:srgbClr val="666666"/>
                </a:solidFill>
                <a:latin typeface="Arial" panose="020B0604020202020204" pitchFamily="34" charset="0"/>
                <a:cs typeface="Arial" panose="020B0604020202020204" pitchFamily="34" charset="0"/>
              </a:rPr>
              <a:t>more </a:t>
            </a:r>
            <a:r>
              <a:rPr sz="1100" spc="35" dirty="0">
                <a:solidFill>
                  <a:srgbClr val="666666"/>
                </a:solidFill>
                <a:latin typeface="Arial" panose="020B0604020202020204" pitchFamily="34" charset="0"/>
                <a:cs typeface="Arial" panose="020B0604020202020204" pitchFamily="34" charset="0"/>
              </a:rPr>
              <a:t>than </a:t>
            </a:r>
            <a:r>
              <a:rPr sz="1100" dirty="0">
                <a:solidFill>
                  <a:srgbClr val="666666"/>
                </a:solidFill>
                <a:latin typeface="Arial" panose="020B0604020202020204" pitchFamily="34" charset="0"/>
                <a:cs typeface="Arial" panose="020B0604020202020204" pitchFamily="34" charset="0"/>
              </a:rPr>
              <a:t>1 </a:t>
            </a:r>
            <a:r>
              <a:rPr sz="1100" spc="-20" dirty="0">
                <a:solidFill>
                  <a:srgbClr val="666666"/>
                </a:solidFill>
                <a:latin typeface="Arial" panose="020B0604020202020204" pitchFamily="34" charset="0"/>
                <a:cs typeface="Arial" panose="020B0604020202020204" pitchFamily="34" charset="0"/>
              </a:rPr>
              <a:t>million</a:t>
            </a:r>
            <a:r>
              <a:rPr sz="1100" spc="120" dirty="0">
                <a:solidFill>
                  <a:srgbClr val="666666"/>
                </a:solidFill>
                <a:latin typeface="Arial" panose="020B0604020202020204" pitchFamily="34" charset="0"/>
                <a:cs typeface="Arial" panose="020B0604020202020204" pitchFamily="34" charset="0"/>
              </a:rPr>
              <a:t> </a:t>
            </a:r>
            <a:r>
              <a:rPr sz="1100" spc="25" dirty="0">
                <a:solidFill>
                  <a:srgbClr val="666666"/>
                </a:solidFill>
                <a:latin typeface="Arial" panose="020B0604020202020204" pitchFamily="34" charset="0"/>
                <a:cs typeface="Arial" panose="020B0604020202020204" pitchFamily="34" charset="0"/>
              </a:rPr>
              <a:t>children.</a:t>
            </a:r>
            <a:endParaRPr sz="1100" dirty="0">
              <a:latin typeface="Arial" panose="020B0604020202020204" pitchFamily="34" charset="0"/>
              <a:cs typeface="Arial" panose="020B0604020202020204" pitchFamily="34" charset="0"/>
            </a:endParaRPr>
          </a:p>
        </p:txBody>
      </p:sp>
      <p:sp>
        <p:nvSpPr>
          <p:cNvPr id="8" name="object 8"/>
          <p:cNvSpPr txBox="1"/>
          <p:nvPr/>
        </p:nvSpPr>
        <p:spPr>
          <a:xfrm>
            <a:off x="104787" y="115186"/>
            <a:ext cx="226631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IQAir </a:t>
            </a:r>
            <a:r>
              <a:rPr sz="1100" spc="-5" dirty="0">
                <a:solidFill>
                  <a:srgbClr val="FFFFFF"/>
                </a:solidFill>
                <a:latin typeface="Arial"/>
                <a:cs typeface="Arial"/>
              </a:rPr>
              <a:t>Foundation Mission</a:t>
            </a:r>
            <a:r>
              <a:rPr sz="1100" spc="-65" dirty="0">
                <a:solidFill>
                  <a:srgbClr val="FFFFFF"/>
                </a:solidFill>
                <a:latin typeface="Arial"/>
                <a:cs typeface="Arial"/>
              </a:rPr>
              <a:t> </a:t>
            </a:r>
            <a:r>
              <a:rPr sz="1100" spc="-5" dirty="0">
                <a:solidFill>
                  <a:srgbClr val="FFFFFF"/>
                </a:solidFill>
                <a:latin typeface="Arial"/>
                <a:cs typeface="Arial"/>
              </a:rPr>
              <a:t>Statement</a:t>
            </a:r>
            <a:endParaRPr sz="1100" dirty="0">
              <a:latin typeface="Arial"/>
              <a:cs typeface="Arial"/>
            </a:endParaRPr>
          </a:p>
        </p:txBody>
      </p:sp>
      <p:sp>
        <p:nvSpPr>
          <p:cNvPr id="9" name="object 9"/>
          <p:cNvSpPr txBox="1"/>
          <p:nvPr/>
        </p:nvSpPr>
        <p:spPr>
          <a:xfrm>
            <a:off x="5564123" y="2226043"/>
            <a:ext cx="2546350" cy="391160"/>
          </a:xfrm>
          <a:prstGeom prst="rect">
            <a:avLst/>
          </a:prstGeom>
        </p:spPr>
        <p:txBody>
          <a:bodyPr vert="horz" wrap="square" lIns="0" tIns="12700" rIns="0" bIns="0" rtlCol="0">
            <a:spAutoFit/>
          </a:bodyPr>
          <a:lstStyle/>
          <a:p>
            <a:pPr marL="90805">
              <a:lnSpc>
                <a:spcPct val="100000"/>
              </a:lnSpc>
              <a:spcBef>
                <a:spcPts val="100"/>
              </a:spcBef>
            </a:pPr>
            <a:r>
              <a:rPr sz="2400" dirty="0">
                <a:solidFill>
                  <a:srgbClr val="FFFFFF"/>
                </a:solidFill>
                <a:latin typeface="Arial"/>
                <a:cs typeface="Arial"/>
              </a:rPr>
              <a:t>1 </a:t>
            </a:r>
            <a:r>
              <a:rPr sz="2400" spc="-10" dirty="0">
                <a:solidFill>
                  <a:srgbClr val="FFFFFF"/>
                </a:solidFill>
                <a:latin typeface="Arial"/>
                <a:cs typeface="Arial"/>
              </a:rPr>
              <a:t>Million</a:t>
            </a:r>
            <a:r>
              <a:rPr sz="2400" spc="-60" dirty="0">
                <a:solidFill>
                  <a:srgbClr val="FFFFFF"/>
                </a:solidFill>
                <a:latin typeface="Arial"/>
                <a:cs typeface="Arial"/>
              </a:rPr>
              <a:t> </a:t>
            </a:r>
            <a:r>
              <a:rPr sz="2400" spc="-10" dirty="0">
                <a:solidFill>
                  <a:srgbClr val="FFFFFF"/>
                </a:solidFill>
                <a:latin typeface="Arial"/>
                <a:cs typeface="Arial"/>
              </a:rPr>
              <a:t>Children</a:t>
            </a:r>
            <a:endParaRPr sz="2400" dirty="0">
              <a:latin typeface="Arial"/>
              <a:cs typeface="Arial"/>
            </a:endParaRPr>
          </a:p>
        </p:txBody>
      </p:sp>
      <p:sp>
        <p:nvSpPr>
          <p:cNvPr id="10" name="object 10"/>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51" y="122160"/>
            <a:ext cx="817244"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The</a:t>
            </a:r>
            <a:r>
              <a:rPr sz="1100" spc="-130" dirty="0">
                <a:solidFill>
                  <a:srgbClr val="FFFFFF"/>
                </a:solidFill>
                <a:latin typeface="Arial"/>
                <a:cs typeface="Arial"/>
              </a:rPr>
              <a:t> </a:t>
            </a:r>
            <a:r>
              <a:rPr sz="1100" spc="-5" dirty="0">
                <a:solidFill>
                  <a:srgbClr val="FFFFFF"/>
                </a:solidFill>
                <a:latin typeface="Arial"/>
                <a:cs typeface="Arial"/>
              </a:rPr>
              <a:t>Problem</a:t>
            </a:r>
            <a:endParaRPr sz="1100" dirty="0">
              <a:latin typeface="Arial"/>
              <a:cs typeface="Arial"/>
            </a:endParaRPr>
          </a:p>
        </p:txBody>
      </p:sp>
      <p:sp>
        <p:nvSpPr>
          <p:cNvPr id="5" name="object 5"/>
          <p:cNvSpPr txBox="1"/>
          <p:nvPr/>
        </p:nvSpPr>
        <p:spPr>
          <a:xfrm>
            <a:off x="134296" y="1352550"/>
            <a:ext cx="4006414" cy="986167"/>
          </a:xfrm>
          <a:prstGeom prst="rect">
            <a:avLst/>
          </a:prstGeom>
        </p:spPr>
        <p:txBody>
          <a:bodyPr vert="horz" wrap="square" lIns="0" tIns="36830" rIns="0" bIns="0" rtlCol="0">
            <a:spAutoFit/>
          </a:bodyPr>
          <a:lstStyle/>
          <a:p>
            <a:pPr marL="12700">
              <a:lnSpc>
                <a:spcPct val="100000"/>
              </a:lnSpc>
              <a:spcBef>
                <a:spcPts val="290"/>
              </a:spcBef>
            </a:pPr>
            <a:r>
              <a:rPr lang="en-US" sz="1100" b="1" spc="-30" dirty="0">
                <a:solidFill>
                  <a:srgbClr val="666666"/>
                </a:solidFill>
                <a:latin typeface="Arial"/>
                <a:cs typeface="Arial"/>
              </a:rPr>
              <a:t>C</a:t>
            </a:r>
            <a:r>
              <a:rPr sz="1100" b="1" spc="-55" dirty="0">
                <a:solidFill>
                  <a:srgbClr val="666666"/>
                </a:solidFill>
                <a:latin typeface="Arial"/>
                <a:cs typeface="Arial"/>
              </a:rPr>
              <a:t>hildren </a:t>
            </a:r>
            <a:r>
              <a:rPr lang="en-US" sz="1100" b="1" spc="-55" dirty="0">
                <a:solidFill>
                  <a:srgbClr val="666666"/>
                </a:solidFill>
                <a:latin typeface="Arial"/>
                <a:cs typeface="Arial"/>
              </a:rPr>
              <a:t>in Imperial County </a:t>
            </a:r>
            <a:r>
              <a:rPr sz="1100" b="1" spc="-20" dirty="0">
                <a:solidFill>
                  <a:srgbClr val="666666"/>
                </a:solidFill>
                <a:latin typeface="Arial"/>
                <a:cs typeface="Arial"/>
              </a:rPr>
              <a:t>are </a:t>
            </a:r>
            <a:r>
              <a:rPr sz="1100" b="1" spc="-45" dirty="0">
                <a:solidFill>
                  <a:srgbClr val="666666"/>
                </a:solidFill>
                <a:latin typeface="Arial"/>
                <a:cs typeface="Arial"/>
              </a:rPr>
              <a:t>exposed </a:t>
            </a:r>
            <a:r>
              <a:rPr sz="1100" b="1" spc="-30" dirty="0">
                <a:solidFill>
                  <a:srgbClr val="666666"/>
                </a:solidFill>
                <a:latin typeface="Arial"/>
                <a:cs typeface="Arial"/>
              </a:rPr>
              <a:t>to </a:t>
            </a:r>
            <a:r>
              <a:rPr sz="1100" b="1" spc="-55" dirty="0">
                <a:solidFill>
                  <a:srgbClr val="666666"/>
                </a:solidFill>
                <a:latin typeface="Arial"/>
                <a:cs typeface="Arial"/>
              </a:rPr>
              <a:t>pollutants </a:t>
            </a:r>
            <a:r>
              <a:rPr sz="1100" b="1" spc="-35" dirty="0">
                <a:solidFill>
                  <a:srgbClr val="666666"/>
                </a:solidFill>
                <a:latin typeface="Arial"/>
                <a:cs typeface="Arial"/>
              </a:rPr>
              <a:t>every</a:t>
            </a:r>
            <a:r>
              <a:rPr sz="1100" b="1" spc="-210" dirty="0">
                <a:solidFill>
                  <a:srgbClr val="666666"/>
                </a:solidFill>
                <a:latin typeface="Arial"/>
                <a:cs typeface="Arial"/>
              </a:rPr>
              <a:t> </a:t>
            </a:r>
            <a:r>
              <a:rPr sz="1100" b="1" spc="-65" dirty="0">
                <a:solidFill>
                  <a:srgbClr val="666666"/>
                </a:solidFill>
                <a:latin typeface="Arial"/>
                <a:cs typeface="Arial"/>
              </a:rPr>
              <a:t>day:</a:t>
            </a:r>
            <a:endParaRPr sz="1100" dirty="0">
              <a:latin typeface="Arial"/>
              <a:cs typeface="Arial"/>
            </a:endParaRPr>
          </a:p>
          <a:p>
            <a:pPr marL="469265" indent="-285115">
              <a:lnSpc>
                <a:spcPct val="100000"/>
              </a:lnSpc>
              <a:spcBef>
                <a:spcPts val="195"/>
              </a:spcBef>
              <a:buSzPct val="81818"/>
              <a:buFont typeface="Arial"/>
              <a:buChar char="●"/>
              <a:tabLst>
                <a:tab pos="469265" algn="l"/>
                <a:tab pos="469900" algn="l"/>
              </a:tabLst>
            </a:pPr>
            <a:r>
              <a:rPr sz="1100" spc="40" dirty="0">
                <a:solidFill>
                  <a:srgbClr val="666666"/>
                </a:solidFill>
                <a:latin typeface="Arial" panose="020B0604020202020204" pitchFamily="34" charset="0"/>
                <a:cs typeface="Arial" panose="020B0604020202020204" pitchFamily="34" charset="0"/>
              </a:rPr>
              <a:t>Schools located </a:t>
            </a:r>
            <a:r>
              <a:rPr sz="1100" spc="45" dirty="0">
                <a:solidFill>
                  <a:srgbClr val="666666"/>
                </a:solidFill>
                <a:latin typeface="Arial" panose="020B0604020202020204" pitchFamily="34" charset="0"/>
                <a:cs typeface="Arial" panose="020B0604020202020204" pitchFamily="34" charset="0"/>
              </a:rPr>
              <a:t>near</a:t>
            </a:r>
            <a:r>
              <a:rPr sz="1100" spc="280" dirty="0">
                <a:solidFill>
                  <a:srgbClr val="666666"/>
                </a:solidFill>
                <a:latin typeface="Arial" panose="020B0604020202020204" pitchFamily="34" charset="0"/>
                <a:cs typeface="Arial" panose="020B0604020202020204" pitchFamily="34" charset="0"/>
              </a:rPr>
              <a:t> </a:t>
            </a:r>
            <a:r>
              <a:rPr sz="1100" spc="30" dirty="0">
                <a:solidFill>
                  <a:srgbClr val="666666"/>
                </a:solidFill>
                <a:latin typeface="Arial" panose="020B0604020202020204" pitchFamily="34" charset="0"/>
                <a:cs typeface="Arial" panose="020B0604020202020204" pitchFamily="34" charset="0"/>
              </a:rPr>
              <a:t>freeways</a:t>
            </a:r>
            <a:endParaRPr sz="1100" dirty="0">
              <a:latin typeface="Arial" panose="020B0604020202020204" pitchFamily="34" charset="0"/>
              <a:cs typeface="Arial" panose="020B0604020202020204" pitchFamily="34" charset="0"/>
            </a:endParaRPr>
          </a:p>
          <a:p>
            <a:pPr marL="469265" indent="-285115">
              <a:lnSpc>
                <a:spcPct val="100000"/>
              </a:lnSpc>
              <a:spcBef>
                <a:spcPts val="204"/>
              </a:spcBef>
              <a:buSzPct val="81818"/>
              <a:buFont typeface="Arial"/>
              <a:buChar char="●"/>
              <a:tabLst>
                <a:tab pos="469265" algn="l"/>
                <a:tab pos="469900" algn="l"/>
              </a:tabLst>
            </a:pPr>
            <a:r>
              <a:rPr sz="1100" spc="30" dirty="0">
                <a:solidFill>
                  <a:srgbClr val="666666"/>
                </a:solidFill>
                <a:latin typeface="Arial" panose="020B0604020202020204" pitchFamily="34" charset="0"/>
                <a:cs typeface="Arial" panose="020B0604020202020204" pitchFamily="34" charset="0"/>
              </a:rPr>
              <a:t>Homes </a:t>
            </a:r>
            <a:r>
              <a:rPr sz="1100" spc="40" dirty="0">
                <a:solidFill>
                  <a:srgbClr val="666666"/>
                </a:solidFill>
                <a:latin typeface="Arial" panose="020B0604020202020204" pitchFamily="34" charset="0"/>
                <a:cs typeface="Arial" panose="020B0604020202020204" pitchFamily="34" charset="0"/>
              </a:rPr>
              <a:t>located </a:t>
            </a:r>
            <a:r>
              <a:rPr sz="1100" spc="45" dirty="0">
                <a:solidFill>
                  <a:srgbClr val="666666"/>
                </a:solidFill>
                <a:latin typeface="Arial" panose="020B0604020202020204" pitchFamily="34" charset="0"/>
                <a:cs typeface="Arial" panose="020B0604020202020204" pitchFamily="34" charset="0"/>
              </a:rPr>
              <a:t>near</a:t>
            </a:r>
            <a:r>
              <a:rPr sz="1100" spc="15" dirty="0">
                <a:solidFill>
                  <a:srgbClr val="666666"/>
                </a:solidFill>
                <a:latin typeface="Arial" panose="020B0604020202020204" pitchFamily="34" charset="0"/>
                <a:cs typeface="Arial" panose="020B0604020202020204" pitchFamily="34" charset="0"/>
              </a:rPr>
              <a:t> </a:t>
            </a:r>
            <a:r>
              <a:rPr sz="1100" spc="30" dirty="0">
                <a:solidFill>
                  <a:srgbClr val="666666"/>
                </a:solidFill>
                <a:latin typeface="Arial" panose="020B0604020202020204" pitchFamily="34" charset="0"/>
                <a:cs typeface="Arial" panose="020B0604020202020204" pitchFamily="34" charset="0"/>
              </a:rPr>
              <a:t>freeways</a:t>
            </a:r>
            <a:endParaRPr sz="1100" dirty="0">
              <a:latin typeface="Arial" panose="020B0604020202020204" pitchFamily="34" charset="0"/>
              <a:cs typeface="Arial" panose="020B0604020202020204" pitchFamily="34" charset="0"/>
            </a:endParaRPr>
          </a:p>
          <a:p>
            <a:pPr marL="469265" indent="-285115">
              <a:lnSpc>
                <a:spcPct val="100000"/>
              </a:lnSpc>
              <a:spcBef>
                <a:spcPts val="200"/>
              </a:spcBef>
              <a:buSzPct val="81818"/>
              <a:buFont typeface="Arial"/>
              <a:buChar char="●"/>
              <a:tabLst>
                <a:tab pos="469265" algn="l"/>
                <a:tab pos="469900" algn="l"/>
              </a:tabLst>
            </a:pPr>
            <a:r>
              <a:rPr sz="1100" spc="25" dirty="0">
                <a:solidFill>
                  <a:srgbClr val="666666"/>
                </a:solidFill>
                <a:latin typeface="Arial" panose="020B0604020202020204" pitchFamily="34" charset="0"/>
                <a:cs typeface="Arial" panose="020B0604020202020204" pitchFamily="34" charset="0"/>
              </a:rPr>
              <a:t>Indoor </a:t>
            </a:r>
            <a:r>
              <a:rPr sz="1100" spc="-35" dirty="0">
                <a:solidFill>
                  <a:srgbClr val="666666"/>
                </a:solidFill>
                <a:latin typeface="Arial" panose="020B0604020202020204" pitchFamily="34" charset="0"/>
                <a:cs typeface="Arial" panose="020B0604020202020204" pitchFamily="34" charset="0"/>
              </a:rPr>
              <a:t>Air </a:t>
            </a:r>
            <a:r>
              <a:rPr sz="1100" spc="10" dirty="0">
                <a:solidFill>
                  <a:srgbClr val="666666"/>
                </a:solidFill>
                <a:latin typeface="Arial" panose="020B0604020202020204" pitchFamily="34" charset="0"/>
                <a:cs typeface="Arial" panose="020B0604020202020204" pitchFamily="34" charset="0"/>
              </a:rPr>
              <a:t>Quality</a:t>
            </a:r>
            <a:r>
              <a:rPr sz="1100" spc="30" dirty="0">
                <a:solidFill>
                  <a:srgbClr val="666666"/>
                </a:solidFill>
                <a:latin typeface="Arial" panose="020B0604020202020204" pitchFamily="34" charset="0"/>
                <a:cs typeface="Arial" panose="020B0604020202020204" pitchFamily="34" charset="0"/>
              </a:rPr>
              <a:t> </a:t>
            </a:r>
            <a:r>
              <a:rPr sz="1100" spc="25" dirty="0">
                <a:solidFill>
                  <a:srgbClr val="666666"/>
                </a:solidFill>
                <a:latin typeface="Arial" panose="020B0604020202020204" pitchFamily="34" charset="0"/>
                <a:cs typeface="Arial" panose="020B0604020202020204" pitchFamily="34" charset="0"/>
              </a:rPr>
              <a:t>pollutants</a:t>
            </a:r>
            <a:endParaRPr lang="en-US" sz="1100" spc="25" dirty="0">
              <a:solidFill>
                <a:srgbClr val="666666"/>
              </a:solidFill>
              <a:latin typeface="Arial" panose="020B0604020202020204" pitchFamily="34" charset="0"/>
              <a:cs typeface="Arial" panose="020B0604020202020204" pitchFamily="34" charset="0"/>
            </a:endParaRPr>
          </a:p>
          <a:p>
            <a:pPr marL="469265" indent="-285115">
              <a:lnSpc>
                <a:spcPct val="100000"/>
              </a:lnSpc>
              <a:spcBef>
                <a:spcPts val="200"/>
              </a:spcBef>
              <a:buSzPct val="81818"/>
              <a:buFont typeface="Arial"/>
              <a:buChar char="●"/>
              <a:tabLst>
                <a:tab pos="469265" algn="l"/>
                <a:tab pos="469900" algn="l"/>
              </a:tabLst>
            </a:pPr>
            <a:r>
              <a:rPr lang="en-US" sz="1100" spc="25" dirty="0">
                <a:solidFill>
                  <a:srgbClr val="666666"/>
                </a:solidFill>
                <a:latin typeface="Arial" panose="020B0604020202020204" pitchFamily="34" charset="0"/>
                <a:cs typeface="Arial" panose="020B0604020202020204" pitchFamily="34" charset="0"/>
              </a:rPr>
              <a:t>Climate change</a:t>
            </a:r>
            <a:endParaRPr sz="1100" dirty="0">
              <a:latin typeface="Arial" panose="020B0604020202020204" pitchFamily="34" charset="0"/>
              <a:cs typeface="Arial" panose="020B0604020202020204" pitchFamily="34" charset="0"/>
            </a:endParaRPr>
          </a:p>
        </p:txBody>
      </p:sp>
      <p:sp>
        <p:nvSpPr>
          <p:cNvPr id="6" name="object 6"/>
          <p:cNvSpPr txBox="1"/>
          <p:nvPr/>
        </p:nvSpPr>
        <p:spPr>
          <a:xfrm>
            <a:off x="250522" y="2748632"/>
            <a:ext cx="3721100" cy="1394613"/>
          </a:xfrm>
          <a:prstGeom prst="rect">
            <a:avLst/>
          </a:prstGeom>
        </p:spPr>
        <p:txBody>
          <a:bodyPr vert="horz" wrap="square" lIns="0" tIns="100965" rIns="0" bIns="0" rtlCol="0">
            <a:spAutoFit/>
          </a:bodyPr>
          <a:lstStyle/>
          <a:p>
            <a:pPr marL="12700">
              <a:lnSpc>
                <a:spcPct val="100000"/>
              </a:lnSpc>
              <a:spcBef>
                <a:spcPts val="795"/>
              </a:spcBef>
            </a:pPr>
            <a:r>
              <a:rPr sz="1100" b="1" spc="-45" dirty="0">
                <a:solidFill>
                  <a:srgbClr val="666666"/>
                </a:solidFill>
                <a:latin typeface="Arial"/>
                <a:cs typeface="Arial"/>
              </a:rPr>
              <a:t>Sources </a:t>
            </a:r>
            <a:r>
              <a:rPr sz="1100" b="1" spc="-35" dirty="0">
                <a:solidFill>
                  <a:srgbClr val="666666"/>
                </a:solidFill>
                <a:latin typeface="Arial"/>
                <a:cs typeface="Arial"/>
              </a:rPr>
              <a:t>of </a:t>
            </a:r>
            <a:r>
              <a:rPr sz="1100" b="1" spc="-55" dirty="0">
                <a:solidFill>
                  <a:srgbClr val="666666"/>
                </a:solidFill>
                <a:latin typeface="Arial"/>
                <a:cs typeface="Arial"/>
              </a:rPr>
              <a:t>pollutants </a:t>
            </a:r>
            <a:r>
              <a:rPr sz="1100" b="1" spc="-35" dirty="0">
                <a:solidFill>
                  <a:srgbClr val="666666"/>
                </a:solidFill>
                <a:latin typeface="Arial"/>
                <a:cs typeface="Arial"/>
              </a:rPr>
              <a:t>and</a:t>
            </a:r>
            <a:r>
              <a:rPr sz="1100" b="1" spc="-130" dirty="0">
                <a:solidFill>
                  <a:srgbClr val="666666"/>
                </a:solidFill>
                <a:latin typeface="Arial"/>
                <a:cs typeface="Arial"/>
              </a:rPr>
              <a:t> </a:t>
            </a:r>
            <a:r>
              <a:rPr sz="1100" b="1" spc="-65" dirty="0">
                <a:solidFill>
                  <a:srgbClr val="666666"/>
                </a:solidFill>
                <a:latin typeface="Arial"/>
                <a:cs typeface="Arial"/>
              </a:rPr>
              <a:t>emissions:</a:t>
            </a:r>
            <a:endParaRPr sz="1100" dirty="0">
              <a:latin typeface="Arial"/>
              <a:cs typeface="Arial"/>
            </a:endParaRPr>
          </a:p>
          <a:p>
            <a:pPr marL="469900" indent="-285115">
              <a:lnSpc>
                <a:spcPct val="100000"/>
              </a:lnSpc>
              <a:spcBef>
                <a:spcPts val="204"/>
              </a:spcBef>
              <a:buSzPct val="81818"/>
              <a:buFont typeface="Arial"/>
              <a:buChar char="●"/>
              <a:tabLst>
                <a:tab pos="469265" algn="l"/>
                <a:tab pos="470534" algn="l"/>
              </a:tabLst>
            </a:pPr>
            <a:r>
              <a:rPr sz="1100" spc="20" dirty="0">
                <a:solidFill>
                  <a:srgbClr val="666666"/>
                </a:solidFill>
                <a:latin typeface="Arial" panose="020B0604020202020204" pitchFamily="34" charset="0"/>
                <a:cs typeface="Arial" panose="020B0604020202020204" pitchFamily="34" charset="0"/>
              </a:rPr>
              <a:t>CO₂ </a:t>
            </a:r>
            <a:r>
              <a:rPr sz="1100" dirty="0">
                <a:solidFill>
                  <a:srgbClr val="666666"/>
                </a:solidFill>
                <a:latin typeface="Arial" panose="020B0604020202020204" pitchFamily="34" charset="0"/>
                <a:cs typeface="Arial" panose="020B0604020202020204" pitchFamily="34" charset="0"/>
              </a:rPr>
              <a:t>re</a:t>
            </a:r>
            <a:r>
              <a:rPr sz="1100" spc="25" dirty="0">
                <a:solidFill>
                  <a:srgbClr val="666666"/>
                </a:solidFill>
                <a:latin typeface="Arial" panose="020B0604020202020204" pitchFamily="34" charset="0"/>
                <a:cs typeface="Arial" panose="020B0604020202020204" pitchFamily="34" charset="0"/>
              </a:rPr>
              <a:t>leased </a:t>
            </a:r>
            <a:r>
              <a:rPr sz="1100" spc="10" dirty="0">
                <a:solidFill>
                  <a:srgbClr val="666666"/>
                </a:solidFill>
                <a:latin typeface="Arial" panose="020B0604020202020204" pitchFamily="34" charset="0"/>
                <a:cs typeface="Arial" panose="020B0604020202020204" pitchFamily="34" charset="0"/>
              </a:rPr>
              <a:t>from </a:t>
            </a:r>
            <a:r>
              <a:rPr sz="1100" spc="45" dirty="0">
                <a:solidFill>
                  <a:srgbClr val="666666"/>
                </a:solidFill>
                <a:latin typeface="Arial" panose="020B0604020202020204" pitchFamily="34" charset="0"/>
                <a:cs typeface="Arial" panose="020B0604020202020204" pitchFamily="34" charset="0"/>
              </a:rPr>
              <a:t>diesel </a:t>
            </a:r>
            <a:r>
              <a:rPr sz="1100" spc="30" dirty="0">
                <a:solidFill>
                  <a:srgbClr val="666666"/>
                </a:solidFill>
                <a:latin typeface="Arial" panose="020B0604020202020204" pitchFamily="34" charset="0"/>
                <a:cs typeface="Arial" panose="020B0604020202020204" pitchFamily="34" charset="0"/>
              </a:rPr>
              <a:t>trucks and </a:t>
            </a:r>
            <a:r>
              <a:rPr sz="1100" spc="45" dirty="0">
                <a:solidFill>
                  <a:srgbClr val="666666"/>
                </a:solidFill>
                <a:latin typeface="Arial" panose="020B0604020202020204" pitchFamily="34" charset="0"/>
                <a:cs typeface="Arial" panose="020B0604020202020204" pitchFamily="34" charset="0"/>
              </a:rPr>
              <a:t>some </a:t>
            </a:r>
            <a:r>
              <a:rPr sz="1100" spc="30" dirty="0">
                <a:solidFill>
                  <a:srgbClr val="666666"/>
                </a:solidFill>
                <a:latin typeface="Arial" panose="020B0604020202020204" pitchFamily="34" charset="0"/>
                <a:cs typeface="Arial" panose="020B0604020202020204" pitchFamily="34" charset="0"/>
              </a:rPr>
              <a:t>older</a:t>
            </a:r>
            <a:r>
              <a:rPr sz="1100" spc="270" dirty="0">
                <a:solidFill>
                  <a:srgbClr val="666666"/>
                </a:solidFill>
                <a:latin typeface="Arial" panose="020B0604020202020204" pitchFamily="34" charset="0"/>
                <a:cs typeface="Arial" panose="020B0604020202020204" pitchFamily="34" charset="0"/>
              </a:rPr>
              <a:t> </a:t>
            </a:r>
            <a:r>
              <a:rPr sz="1100" spc="35" dirty="0">
                <a:solidFill>
                  <a:srgbClr val="666666"/>
                </a:solidFill>
                <a:latin typeface="Arial" panose="020B0604020202020204" pitchFamily="34" charset="0"/>
                <a:cs typeface="Arial" panose="020B0604020202020204" pitchFamily="34" charset="0"/>
              </a:rPr>
              <a:t>cars</a:t>
            </a:r>
            <a:endParaRPr sz="1100" dirty="0">
              <a:latin typeface="Arial" panose="020B0604020202020204" pitchFamily="34" charset="0"/>
              <a:cs typeface="Arial" panose="020B0604020202020204" pitchFamily="34" charset="0"/>
            </a:endParaRPr>
          </a:p>
          <a:p>
            <a:pPr marL="469900" indent="-285115">
              <a:lnSpc>
                <a:spcPct val="100000"/>
              </a:lnSpc>
              <a:spcBef>
                <a:spcPts val="190"/>
              </a:spcBef>
              <a:buSzPct val="81818"/>
              <a:buFont typeface="Arial"/>
              <a:buChar char="●"/>
              <a:tabLst>
                <a:tab pos="469265" algn="l"/>
                <a:tab pos="470534" algn="l"/>
              </a:tabLst>
            </a:pPr>
            <a:r>
              <a:rPr sz="1100" spc="-5" dirty="0">
                <a:solidFill>
                  <a:srgbClr val="666666"/>
                </a:solidFill>
                <a:latin typeface="Arial" panose="020B0604020202020204" pitchFamily="34" charset="0"/>
                <a:cs typeface="Arial" panose="020B0604020202020204" pitchFamily="34" charset="0"/>
              </a:rPr>
              <a:t>Re</a:t>
            </a:r>
            <a:r>
              <a:rPr sz="1100" dirty="0">
                <a:solidFill>
                  <a:srgbClr val="666666"/>
                </a:solidFill>
                <a:latin typeface="Arial" panose="020B0604020202020204" pitchFamily="34" charset="0"/>
                <a:cs typeface="Arial" panose="020B0604020202020204" pitchFamily="34" charset="0"/>
              </a:rPr>
              <a:t>fineries </a:t>
            </a:r>
            <a:r>
              <a:rPr sz="1100" spc="30" dirty="0">
                <a:solidFill>
                  <a:srgbClr val="666666"/>
                </a:solidFill>
                <a:latin typeface="Arial" panose="020B0604020202020204" pitchFamily="34" charset="0"/>
                <a:cs typeface="Arial" panose="020B0604020202020204" pitchFamily="34" charset="0"/>
              </a:rPr>
              <a:t>and</a:t>
            </a:r>
            <a:r>
              <a:rPr sz="1100" spc="105" dirty="0">
                <a:solidFill>
                  <a:srgbClr val="666666"/>
                </a:solidFill>
                <a:latin typeface="Arial" panose="020B0604020202020204" pitchFamily="34" charset="0"/>
                <a:cs typeface="Arial" panose="020B0604020202020204" pitchFamily="34" charset="0"/>
              </a:rPr>
              <a:t> </a:t>
            </a:r>
            <a:r>
              <a:rPr sz="1100" spc="25" dirty="0">
                <a:solidFill>
                  <a:srgbClr val="666666"/>
                </a:solidFill>
                <a:latin typeface="Arial" panose="020B0604020202020204" pitchFamily="34" charset="0"/>
                <a:cs typeface="Arial" panose="020B0604020202020204" pitchFamily="34" charset="0"/>
              </a:rPr>
              <a:t>factories</a:t>
            </a:r>
            <a:endParaRPr lang="en-US" sz="1100" spc="25" dirty="0">
              <a:solidFill>
                <a:srgbClr val="666666"/>
              </a:solidFill>
              <a:latin typeface="Arial" panose="020B0604020202020204" pitchFamily="34" charset="0"/>
              <a:cs typeface="Arial" panose="020B0604020202020204" pitchFamily="34" charset="0"/>
            </a:endParaRPr>
          </a:p>
          <a:p>
            <a:pPr marL="469900" indent="-285115">
              <a:lnSpc>
                <a:spcPct val="100000"/>
              </a:lnSpc>
              <a:spcBef>
                <a:spcPts val="190"/>
              </a:spcBef>
              <a:buSzPct val="81818"/>
              <a:buFont typeface="Arial"/>
              <a:buChar char="●"/>
              <a:tabLst>
                <a:tab pos="469265" algn="l"/>
                <a:tab pos="470534" algn="l"/>
              </a:tabLst>
            </a:pPr>
            <a:r>
              <a:rPr lang="en-US" sz="1100" spc="25" dirty="0">
                <a:solidFill>
                  <a:srgbClr val="666666"/>
                </a:solidFill>
                <a:latin typeface="Arial" panose="020B0604020202020204" pitchFamily="34" charset="0"/>
                <a:cs typeface="Arial" panose="020B0604020202020204" pitchFamily="34" charset="0"/>
              </a:rPr>
              <a:t>Other pollutants </a:t>
            </a:r>
            <a:endParaRPr sz="1100" dirty="0">
              <a:latin typeface="Arial" panose="020B0604020202020204" pitchFamily="34" charset="0"/>
              <a:cs typeface="Arial" panose="020B0604020202020204" pitchFamily="34" charset="0"/>
            </a:endParaRPr>
          </a:p>
          <a:p>
            <a:pPr>
              <a:lnSpc>
                <a:spcPct val="100000"/>
              </a:lnSpc>
              <a:spcBef>
                <a:spcPts val="30"/>
              </a:spcBef>
            </a:pPr>
            <a:endParaRPr sz="1600" dirty="0">
              <a:latin typeface="Times New Roman"/>
              <a:cs typeface="Times New Roman"/>
            </a:endParaRPr>
          </a:p>
          <a:p>
            <a:pPr marL="12700">
              <a:lnSpc>
                <a:spcPct val="100000"/>
              </a:lnSpc>
              <a:spcBef>
                <a:spcPts val="5"/>
              </a:spcBef>
            </a:pPr>
            <a:endParaRPr sz="800" dirty="0">
              <a:latin typeface="Times New Roman"/>
              <a:cs typeface="Times New Roman"/>
            </a:endParaRPr>
          </a:p>
        </p:txBody>
      </p:sp>
      <p:sp>
        <p:nvSpPr>
          <p:cNvPr id="7" name="object 7"/>
          <p:cNvSpPr/>
          <p:nvPr/>
        </p:nvSpPr>
        <p:spPr>
          <a:xfrm>
            <a:off x="5003291" y="527305"/>
            <a:ext cx="4099559" cy="4529327"/>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10" name="Rectangle 9">
            <a:extLst>
              <a:ext uri="{FF2B5EF4-FFF2-40B4-BE49-F238E27FC236}">
                <a16:creationId xmlns:a16="http://schemas.microsoft.com/office/drawing/2014/main" id="{4C4E1FEC-3847-4BD0-B90B-3E2ADDB46611}"/>
              </a:ext>
            </a:extLst>
          </p:cNvPr>
          <p:cNvSpPr/>
          <p:nvPr/>
        </p:nvSpPr>
        <p:spPr>
          <a:xfrm>
            <a:off x="152400" y="527306"/>
            <a:ext cx="4419600" cy="369332"/>
          </a:xfrm>
          <a:prstGeom prst="rect">
            <a:avLst/>
          </a:prstGeom>
        </p:spPr>
        <p:txBody>
          <a:bodyPr wrap="square">
            <a:spAutoFit/>
          </a:bodyPr>
          <a:lstStyle/>
          <a:p>
            <a:pPr marL="12700">
              <a:lnSpc>
                <a:spcPct val="100000"/>
              </a:lnSpc>
              <a:spcBef>
                <a:spcPts val="395"/>
              </a:spcBef>
            </a:pPr>
            <a:r>
              <a:rPr lang="en-US" spc="-5" dirty="0">
                <a:solidFill>
                  <a:srgbClr val="3B85C5"/>
                </a:solidFill>
                <a:latin typeface="Arial" panose="020B0604020202020204" pitchFamily="34" charset="0"/>
                <a:cs typeface="Arial" panose="020B0604020202020204" pitchFamily="34" charset="0"/>
              </a:rPr>
              <a:t>Pollution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51" y="122160"/>
            <a:ext cx="80137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The</a:t>
            </a:r>
            <a:r>
              <a:rPr sz="1100" spc="-135" dirty="0">
                <a:solidFill>
                  <a:srgbClr val="FFFFFF"/>
                </a:solidFill>
                <a:latin typeface="Arial"/>
                <a:cs typeface="Arial"/>
              </a:rPr>
              <a:t> </a:t>
            </a:r>
            <a:r>
              <a:rPr sz="1100" spc="-5" dirty="0">
                <a:solidFill>
                  <a:srgbClr val="FFFFFF"/>
                </a:solidFill>
                <a:latin typeface="Arial"/>
                <a:cs typeface="Arial"/>
              </a:rPr>
              <a:t>Solution</a:t>
            </a:r>
            <a:endParaRPr sz="1100" dirty="0">
              <a:latin typeface="Arial"/>
              <a:cs typeface="Arial"/>
            </a:endParaRPr>
          </a:p>
        </p:txBody>
      </p:sp>
      <p:sp>
        <p:nvSpPr>
          <p:cNvPr id="3" name="object 3"/>
          <p:cNvSpPr/>
          <p:nvPr/>
        </p:nvSpPr>
        <p:spPr>
          <a:xfrm>
            <a:off x="4969762" y="565858"/>
            <a:ext cx="4082795" cy="4389119"/>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5331614" y="2394204"/>
            <a:ext cx="3422967" cy="570230"/>
          </a:xfrm>
          <a:custGeom>
            <a:avLst/>
            <a:gdLst/>
            <a:ahLst/>
            <a:cxnLst/>
            <a:rect l="l" t="t" r="r" b="b"/>
            <a:pathLst>
              <a:path w="3515995" h="570230">
                <a:moveTo>
                  <a:pt x="0" y="0"/>
                </a:moveTo>
                <a:lnTo>
                  <a:pt x="3515741" y="0"/>
                </a:lnTo>
                <a:lnTo>
                  <a:pt x="3515741" y="569721"/>
                </a:lnTo>
                <a:lnTo>
                  <a:pt x="0" y="569721"/>
                </a:lnTo>
                <a:lnTo>
                  <a:pt x="0" y="0"/>
                </a:lnTo>
                <a:close/>
              </a:path>
            </a:pathLst>
          </a:custGeom>
          <a:solidFill>
            <a:srgbClr val="FFFFFF">
              <a:alpha val="43527"/>
            </a:srgbClr>
          </a:solidFill>
        </p:spPr>
        <p:txBody>
          <a:bodyPr wrap="square" lIns="0" tIns="0" rIns="0" bIns="0" rtlCol="0"/>
          <a:lstStyle/>
          <a:p>
            <a:endParaRPr dirty="0"/>
          </a:p>
        </p:txBody>
      </p:sp>
      <p:sp>
        <p:nvSpPr>
          <p:cNvPr id="6" name="object 6"/>
          <p:cNvSpPr/>
          <p:nvPr/>
        </p:nvSpPr>
        <p:spPr>
          <a:xfrm>
            <a:off x="5346191" y="2394204"/>
            <a:ext cx="3422967" cy="570230"/>
          </a:xfrm>
          <a:custGeom>
            <a:avLst/>
            <a:gdLst/>
            <a:ahLst/>
            <a:cxnLst/>
            <a:rect l="l" t="t" r="r" b="b"/>
            <a:pathLst>
              <a:path w="3515995" h="570230">
                <a:moveTo>
                  <a:pt x="0" y="0"/>
                </a:moveTo>
                <a:lnTo>
                  <a:pt x="3515741" y="0"/>
                </a:lnTo>
                <a:lnTo>
                  <a:pt x="3515741" y="569721"/>
                </a:lnTo>
                <a:lnTo>
                  <a:pt x="0" y="569721"/>
                </a:lnTo>
                <a:lnTo>
                  <a:pt x="0" y="0"/>
                </a:lnTo>
                <a:close/>
              </a:path>
            </a:pathLst>
          </a:custGeom>
          <a:ln w="9144">
            <a:solidFill>
              <a:srgbClr val="FFFFFF"/>
            </a:solidFill>
          </a:ln>
        </p:spPr>
        <p:txBody>
          <a:bodyPr wrap="square" lIns="0" tIns="0" rIns="0" bIns="0" rtlCol="0"/>
          <a:lstStyle/>
          <a:p>
            <a:endParaRPr dirty="0"/>
          </a:p>
        </p:txBody>
      </p:sp>
      <p:sp>
        <p:nvSpPr>
          <p:cNvPr id="7" name="object 7"/>
          <p:cNvSpPr txBox="1"/>
          <p:nvPr/>
        </p:nvSpPr>
        <p:spPr>
          <a:xfrm>
            <a:off x="5346191" y="2439817"/>
            <a:ext cx="3515995" cy="320601"/>
          </a:xfrm>
          <a:prstGeom prst="rect">
            <a:avLst/>
          </a:prstGeom>
        </p:spPr>
        <p:txBody>
          <a:bodyPr vert="horz" wrap="square" lIns="0" tIns="12700" rIns="0" bIns="0" rtlCol="0">
            <a:spAutoFit/>
          </a:bodyPr>
          <a:lstStyle/>
          <a:p>
            <a:pPr marL="90805" algn="ctr">
              <a:lnSpc>
                <a:spcPct val="100000"/>
              </a:lnSpc>
              <a:spcBef>
                <a:spcPts val="100"/>
              </a:spcBef>
            </a:pPr>
            <a:r>
              <a:rPr sz="2000" spc="80" dirty="0">
                <a:solidFill>
                  <a:srgbClr val="FFFFFF"/>
                </a:solidFill>
                <a:latin typeface="Arial" panose="020B0604020202020204" pitchFamily="34" charset="0"/>
                <a:cs typeface="Arial" panose="020B0604020202020204" pitchFamily="34" charset="0"/>
              </a:rPr>
              <a:t>Breathe </a:t>
            </a:r>
            <a:r>
              <a:rPr sz="2000" spc="65" dirty="0">
                <a:solidFill>
                  <a:srgbClr val="FFFFFF"/>
                </a:solidFill>
                <a:latin typeface="Arial" panose="020B0604020202020204" pitchFamily="34" charset="0"/>
                <a:cs typeface="Arial" panose="020B0604020202020204" pitchFamily="34" charset="0"/>
              </a:rPr>
              <a:t>Clean </a:t>
            </a:r>
            <a:r>
              <a:rPr sz="2000" spc="-75" dirty="0">
                <a:solidFill>
                  <a:srgbClr val="FFFFFF"/>
                </a:solidFill>
                <a:latin typeface="Arial" panose="020B0604020202020204" pitchFamily="34" charset="0"/>
                <a:cs typeface="Arial" panose="020B0604020202020204" pitchFamily="34" charset="0"/>
              </a:rPr>
              <a:t>Air</a:t>
            </a:r>
            <a:r>
              <a:rPr sz="2000" spc="170" dirty="0">
                <a:solidFill>
                  <a:srgbClr val="FFFFFF"/>
                </a:solidFill>
                <a:latin typeface="Arial" panose="020B0604020202020204" pitchFamily="34" charset="0"/>
                <a:cs typeface="Arial" panose="020B0604020202020204" pitchFamily="34" charset="0"/>
              </a:rPr>
              <a:t> </a:t>
            </a:r>
            <a:r>
              <a:rPr sz="2000" spc="50" dirty="0">
                <a:solidFill>
                  <a:srgbClr val="FFFFFF"/>
                </a:solidFill>
                <a:latin typeface="Arial" panose="020B0604020202020204" pitchFamily="34" charset="0"/>
                <a:cs typeface="Arial" panose="020B0604020202020204" pitchFamily="34" charset="0"/>
              </a:rPr>
              <a:t>Today</a:t>
            </a:r>
            <a:endParaRPr sz="2000" dirty="0">
              <a:latin typeface="Arial" panose="020B0604020202020204" pitchFamily="34" charset="0"/>
              <a:cs typeface="Arial" panose="020B0604020202020204" pitchFamily="34" charset="0"/>
            </a:endParaRPr>
          </a:p>
        </p:txBody>
      </p:sp>
      <p:sp>
        <p:nvSpPr>
          <p:cNvPr id="8" name="object 8"/>
          <p:cNvSpPr txBox="1">
            <a:spLocks noGrp="1"/>
          </p:cNvSpPr>
          <p:nvPr>
            <p:ph type="title"/>
          </p:nvPr>
        </p:nvSpPr>
        <p:spPr>
          <a:xfrm>
            <a:off x="250540" y="848201"/>
            <a:ext cx="789305" cy="239395"/>
          </a:xfrm>
          <a:prstGeom prst="rect">
            <a:avLst/>
          </a:prstGeom>
        </p:spPr>
        <p:txBody>
          <a:bodyPr vert="horz" wrap="square" lIns="0" tIns="13335" rIns="0" bIns="0" rtlCol="0">
            <a:spAutoFit/>
          </a:bodyPr>
          <a:lstStyle/>
          <a:p>
            <a:pPr marL="12700">
              <a:lnSpc>
                <a:spcPct val="100000"/>
              </a:lnSpc>
              <a:spcBef>
                <a:spcPts val="105"/>
              </a:spcBef>
            </a:pPr>
            <a:r>
              <a:rPr sz="1400" spc="-10" dirty="0">
                <a:solidFill>
                  <a:srgbClr val="3B85C5"/>
                </a:solidFill>
              </a:rPr>
              <a:t>M</a:t>
            </a:r>
            <a:r>
              <a:rPr sz="1400" dirty="0">
                <a:solidFill>
                  <a:srgbClr val="3B85C5"/>
                </a:solidFill>
              </a:rPr>
              <a:t>i</a:t>
            </a:r>
            <a:r>
              <a:rPr sz="1400" spc="5" dirty="0">
                <a:solidFill>
                  <a:srgbClr val="3B85C5"/>
                </a:solidFill>
              </a:rPr>
              <a:t>t</a:t>
            </a:r>
            <a:r>
              <a:rPr sz="1400" dirty="0">
                <a:solidFill>
                  <a:srgbClr val="3B85C5"/>
                </a:solidFill>
              </a:rPr>
              <a:t>i</a:t>
            </a:r>
            <a:r>
              <a:rPr sz="1400" spc="-5" dirty="0">
                <a:solidFill>
                  <a:srgbClr val="3B85C5"/>
                </a:solidFill>
              </a:rPr>
              <a:t>ga</a:t>
            </a:r>
            <a:r>
              <a:rPr sz="1400" spc="5" dirty="0">
                <a:solidFill>
                  <a:srgbClr val="3B85C5"/>
                </a:solidFill>
              </a:rPr>
              <a:t>t</a:t>
            </a:r>
            <a:r>
              <a:rPr sz="1400" dirty="0">
                <a:solidFill>
                  <a:srgbClr val="3B85C5"/>
                </a:solidFill>
              </a:rPr>
              <a:t>i</a:t>
            </a:r>
            <a:r>
              <a:rPr sz="1400" spc="-5" dirty="0">
                <a:solidFill>
                  <a:srgbClr val="3B85C5"/>
                </a:solidFill>
              </a:rPr>
              <a:t>o</a:t>
            </a:r>
            <a:r>
              <a:rPr sz="1400" dirty="0">
                <a:solidFill>
                  <a:srgbClr val="3B85C5"/>
                </a:solidFill>
              </a:rPr>
              <a:t>n</a:t>
            </a:r>
            <a:endParaRPr sz="1400" dirty="0"/>
          </a:p>
        </p:txBody>
      </p:sp>
      <p:sp>
        <p:nvSpPr>
          <p:cNvPr id="9" name="object 9"/>
          <p:cNvSpPr txBox="1"/>
          <p:nvPr/>
        </p:nvSpPr>
        <p:spPr>
          <a:xfrm>
            <a:off x="250540" y="1018966"/>
            <a:ext cx="4550060" cy="1783885"/>
          </a:xfrm>
          <a:prstGeom prst="rect">
            <a:avLst/>
          </a:prstGeom>
        </p:spPr>
        <p:txBody>
          <a:bodyPr vert="horz" wrap="square" lIns="0" tIns="32384" rIns="0" bIns="0" rtlCol="0">
            <a:spAutoFit/>
          </a:bodyPr>
          <a:lstStyle/>
          <a:p>
            <a:pPr marL="12700">
              <a:lnSpc>
                <a:spcPct val="100000"/>
              </a:lnSpc>
              <a:spcBef>
                <a:spcPts val="254"/>
              </a:spcBef>
            </a:pPr>
            <a:endParaRPr lang="en-US" sz="1100" b="1" spc="-30" dirty="0">
              <a:solidFill>
                <a:srgbClr val="666666"/>
              </a:solidFill>
              <a:cs typeface="Arial"/>
            </a:endParaRPr>
          </a:p>
          <a:p>
            <a:pPr marL="12700">
              <a:lnSpc>
                <a:spcPct val="100000"/>
              </a:lnSpc>
              <a:spcBef>
                <a:spcPts val="254"/>
              </a:spcBef>
            </a:pPr>
            <a:r>
              <a:rPr sz="1200" b="1" spc="-30" dirty="0">
                <a:solidFill>
                  <a:srgbClr val="666666"/>
                </a:solidFill>
                <a:latin typeface="Arial" panose="020B0604020202020204" pitchFamily="34" charset="0"/>
                <a:cs typeface="Arial" panose="020B0604020202020204" pitchFamily="34" charset="0"/>
              </a:rPr>
              <a:t>Clean </a:t>
            </a:r>
            <a:r>
              <a:rPr sz="1200" b="1" spc="-55" dirty="0">
                <a:solidFill>
                  <a:srgbClr val="666666"/>
                </a:solidFill>
                <a:latin typeface="Arial" panose="020B0604020202020204" pitchFamily="34" charset="0"/>
                <a:cs typeface="Arial" panose="020B0604020202020204" pitchFamily="34" charset="0"/>
              </a:rPr>
              <a:t>Air </a:t>
            </a:r>
            <a:r>
              <a:rPr sz="1200" b="1" spc="-40" dirty="0">
                <a:solidFill>
                  <a:srgbClr val="666666"/>
                </a:solidFill>
                <a:latin typeface="Arial" panose="020B0604020202020204" pitchFamily="34" charset="0"/>
                <a:cs typeface="Arial" panose="020B0604020202020204" pitchFamily="34" charset="0"/>
              </a:rPr>
              <a:t>for</a:t>
            </a:r>
            <a:r>
              <a:rPr sz="1200" b="1" spc="-60" dirty="0">
                <a:solidFill>
                  <a:srgbClr val="666666"/>
                </a:solidFill>
                <a:latin typeface="Arial" panose="020B0604020202020204" pitchFamily="34" charset="0"/>
                <a:cs typeface="Arial" panose="020B0604020202020204" pitchFamily="34" charset="0"/>
              </a:rPr>
              <a:t> </a:t>
            </a:r>
            <a:r>
              <a:rPr sz="1200" b="1" spc="-55" dirty="0">
                <a:solidFill>
                  <a:srgbClr val="666666"/>
                </a:solidFill>
                <a:latin typeface="Arial" panose="020B0604020202020204" pitchFamily="34" charset="0"/>
                <a:cs typeface="Arial" panose="020B0604020202020204" pitchFamily="34" charset="0"/>
              </a:rPr>
              <a:t>Schools</a:t>
            </a:r>
            <a:endParaRPr lang="en-US" sz="1200" b="1" spc="-55" dirty="0">
              <a:solidFill>
                <a:srgbClr val="666666"/>
              </a:solidFill>
              <a:latin typeface="Arial" panose="020B0604020202020204" pitchFamily="34" charset="0"/>
              <a:cs typeface="Arial" panose="020B0604020202020204" pitchFamily="34" charset="0"/>
            </a:endParaRPr>
          </a:p>
          <a:p>
            <a:pPr marL="12700">
              <a:lnSpc>
                <a:spcPct val="100000"/>
              </a:lnSpc>
              <a:spcBef>
                <a:spcPts val="254"/>
              </a:spcBef>
            </a:pPr>
            <a:endParaRPr sz="1100" dirty="0">
              <a:latin typeface="Arial" panose="020B0604020202020204" pitchFamily="34" charset="0"/>
              <a:cs typeface="Arial" panose="020B0604020202020204" pitchFamily="34" charset="0"/>
            </a:endParaRPr>
          </a:p>
          <a:p>
            <a:pPr marL="12700" marR="5080">
              <a:lnSpc>
                <a:spcPts val="1500"/>
              </a:lnSpc>
              <a:spcBef>
                <a:spcPts val="55"/>
              </a:spcBef>
              <a:tabLst>
                <a:tab pos="2098675" algn="l"/>
              </a:tabLst>
            </a:pPr>
            <a:r>
              <a:rPr sz="1100" b="1" dirty="0">
                <a:solidFill>
                  <a:srgbClr val="666666"/>
                </a:solidFill>
                <a:latin typeface="Arial" panose="020B0604020202020204" pitchFamily="34" charset="0"/>
                <a:cs typeface="Arial" panose="020B0604020202020204" pitchFamily="34" charset="0"/>
              </a:rPr>
              <a:t>We </a:t>
            </a:r>
            <a:r>
              <a:rPr sz="1100" b="1" spc="-50" dirty="0">
                <a:solidFill>
                  <a:srgbClr val="666666"/>
                </a:solidFill>
                <a:latin typeface="Arial" panose="020B0604020202020204" pitchFamily="34" charset="0"/>
                <a:cs typeface="Arial" panose="020B0604020202020204" pitchFamily="34" charset="0"/>
              </a:rPr>
              <a:t>don’t </a:t>
            </a:r>
            <a:r>
              <a:rPr sz="1100" b="1" spc="-30" dirty="0">
                <a:solidFill>
                  <a:srgbClr val="666666"/>
                </a:solidFill>
                <a:latin typeface="Arial" panose="020B0604020202020204" pitchFamily="34" charset="0"/>
                <a:cs typeface="Arial" panose="020B0604020202020204" pitchFamily="34" charset="0"/>
              </a:rPr>
              <a:t>need to </a:t>
            </a:r>
            <a:r>
              <a:rPr sz="1100" b="1" spc="-35" dirty="0">
                <a:solidFill>
                  <a:srgbClr val="666666"/>
                </a:solidFill>
                <a:latin typeface="Arial" panose="020B0604020202020204" pitchFamily="34" charset="0"/>
                <a:cs typeface="Arial" panose="020B0604020202020204" pitchFamily="34" charset="0"/>
              </a:rPr>
              <a:t>wait</a:t>
            </a:r>
            <a:r>
              <a:rPr sz="1100" b="1" spc="-155" dirty="0">
                <a:solidFill>
                  <a:srgbClr val="666666"/>
                </a:solidFill>
                <a:latin typeface="Arial" panose="020B0604020202020204" pitchFamily="34" charset="0"/>
                <a:cs typeface="Arial" panose="020B0604020202020204" pitchFamily="34" charset="0"/>
              </a:rPr>
              <a:t> </a:t>
            </a:r>
            <a:r>
              <a:rPr lang="en-US" sz="1100" b="1" spc="-155" dirty="0">
                <a:solidFill>
                  <a:srgbClr val="666666"/>
                </a:solidFill>
                <a:latin typeface="Arial" panose="020B0604020202020204" pitchFamily="34" charset="0"/>
                <a:cs typeface="Arial" panose="020B0604020202020204" pitchFamily="34" charset="0"/>
              </a:rPr>
              <a:t> </a:t>
            </a:r>
            <a:r>
              <a:rPr sz="1100" b="1" spc="-5" dirty="0">
                <a:solidFill>
                  <a:srgbClr val="666666"/>
                </a:solidFill>
                <a:latin typeface="Arial" panose="020B0604020202020204" pitchFamily="34" charset="0"/>
                <a:cs typeface="Arial" panose="020B0604020202020204" pitchFamily="34" charset="0"/>
              </a:rPr>
              <a:t>20</a:t>
            </a:r>
            <a:r>
              <a:rPr sz="1100" b="1" spc="5"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years</a:t>
            </a:r>
            <a:r>
              <a:rPr lang="en-US" sz="1100" b="1" spc="-35"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for </a:t>
            </a:r>
            <a:r>
              <a:rPr sz="1100" spc="25" dirty="0">
                <a:solidFill>
                  <a:srgbClr val="666666"/>
                </a:solidFill>
                <a:latin typeface="Arial" panose="020B0604020202020204" pitchFamily="34" charset="0"/>
                <a:cs typeface="Arial" panose="020B0604020202020204" pitchFamily="34" charset="0"/>
              </a:rPr>
              <a:t>the </a:t>
            </a:r>
            <a:r>
              <a:rPr sz="1100" dirty="0">
                <a:solidFill>
                  <a:srgbClr val="666666"/>
                </a:solidFill>
                <a:latin typeface="Arial" panose="020B0604020202020204" pitchFamily="34" charset="0"/>
                <a:cs typeface="Arial" panose="020B0604020202020204" pitchFamily="34" charset="0"/>
              </a:rPr>
              <a:t>a</a:t>
            </a:r>
            <a:r>
              <a:rPr sz="1100" spc="-20" dirty="0">
                <a:solidFill>
                  <a:srgbClr val="666666"/>
                </a:solidFill>
                <a:latin typeface="Arial" panose="020B0604020202020204" pitchFamily="34" charset="0"/>
                <a:cs typeface="Arial" panose="020B0604020202020204" pitchFamily="34" charset="0"/>
              </a:rPr>
              <a:t>ir </a:t>
            </a:r>
            <a:r>
              <a:rPr sz="1100" spc="10" dirty="0">
                <a:solidFill>
                  <a:srgbClr val="666666"/>
                </a:solidFill>
                <a:latin typeface="Arial" panose="020B0604020202020204" pitchFamily="34" charset="0"/>
                <a:cs typeface="Arial" panose="020B0604020202020204" pitchFamily="34" charset="0"/>
              </a:rPr>
              <a:t>to </a:t>
            </a:r>
            <a:r>
              <a:rPr sz="1100" spc="20" dirty="0">
                <a:solidFill>
                  <a:srgbClr val="666666"/>
                </a:solidFill>
                <a:latin typeface="Arial" panose="020B0604020202020204" pitchFamily="34" charset="0"/>
                <a:cs typeface="Arial" panose="020B0604020202020204" pitchFamily="34" charset="0"/>
              </a:rPr>
              <a:t>be </a:t>
            </a:r>
            <a:r>
              <a:rPr sz="1100" dirty="0">
                <a:solidFill>
                  <a:srgbClr val="666666"/>
                </a:solidFill>
                <a:latin typeface="Arial" panose="020B0604020202020204" pitchFamily="34" charset="0"/>
                <a:cs typeface="Arial" panose="020B0604020202020204" pitchFamily="34" charset="0"/>
              </a:rPr>
              <a:t>c</a:t>
            </a:r>
            <a:r>
              <a:rPr sz="1100" spc="35" dirty="0">
                <a:solidFill>
                  <a:srgbClr val="666666"/>
                </a:solidFill>
                <a:latin typeface="Arial" panose="020B0604020202020204" pitchFamily="34" charset="0"/>
                <a:cs typeface="Arial" panose="020B0604020202020204" pitchFamily="34" charset="0"/>
              </a:rPr>
              <a:t>leaner </a:t>
            </a:r>
            <a:r>
              <a:rPr sz="1100" spc="-20" dirty="0">
                <a:solidFill>
                  <a:srgbClr val="666666"/>
                </a:solidFill>
                <a:latin typeface="Arial" panose="020B0604020202020204" pitchFamily="34" charset="0"/>
                <a:cs typeface="Arial" panose="020B0604020202020204" pitchFamily="34" charset="0"/>
              </a:rPr>
              <a:t>in </a:t>
            </a:r>
            <a:r>
              <a:rPr sz="1100" spc="45" dirty="0">
                <a:solidFill>
                  <a:srgbClr val="666666"/>
                </a:solidFill>
                <a:latin typeface="Arial" panose="020B0604020202020204" pitchFamily="34" charset="0"/>
                <a:cs typeface="Arial" panose="020B0604020202020204" pitchFamily="34" charset="0"/>
              </a:rPr>
              <a:t>order </a:t>
            </a:r>
            <a:r>
              <a:rPr sz="1100" spc="10" dirty="0">
                <a:solidFill>
                  <a:srgbClr val="666666"/>
                </a:solidFill>
                <a:latin typeface="Arial" panose="020B0604020202020204" pitchFamily="34" charset="0"/>
                <a:cs typeface="Arial" panose="020B0604020202020204" pitchFamily="34" charset="0"/>
              </a:rPr>
              <a:t>to </a:t>
            </a:r>
            <a:r>
              <a:rPr sz="1100" spc="15" dirty="0">
                <a:solidFill>
                  <a:srgbClr val="666666"/>
                </a:solidFill>
                <a:latin typeface="Arial" panose="020B0604020202020204" pitchFamily="34" charset="0"/>
                <a:cs typeface="Arial" panose="020B0604020202020204" pitchFamily="34" charset="0"/>
              </a:rPr>
              <a:t>mitigate </a:t>
            </a:r>
            <a:r>
              <a:rPr sz="1100" dirty="0">
                <a:solidFill>
                  <a:srgbClr val="666666"/>
                </a:solidFill>
                <a:latin typeface="Arial" panose="020B0604020202020204" pitchFamily="34" charset="0"/>
                <a:cs typeface="Arial" panose="020B0604020202020204" pitchFamily="34" charset="0"/>
              </a:rPr>
              <a:t>air </a:t>
            </a:r>
            <a:r>
              <a:rPr sz="1100" spc="15" dirty="0">
                <a:solidFill>
                  <a:srgbClr val="666666"/>
                </a:solidFill>
                <a:latin typeface="Arial" panose="020B0604020202020204" pitchFamily="34" charset="0"/>
                <a:cs typeface="Arial" panose="020B0604020202020204" pitchFamily="34" charset="0"/>
              </a:rPr>
              <a:t>pollution. Children </a:t>
            </a:r>
            <a:r>
              <a:rPr sz="1100" spc="-20" dirty="0">
                <a:solidFill>
                  <a:srgbClr val="666666"/>
                </a:solidFill>
                <a:latin typeface="Arial" panose="020B0604020202020204" pitchFamily="34" charset="0"/>
                <a:cs typeface="Arial" panose="020B0604020202020204" pitchFamily="34" charset="0"/>
              </a:rPr>
              <a:t>in </a:t>
            </a:r>
            <a:r>
              <a:rPr sz="1100" spc="45" dirty="0">
                <a:solidFill>
                  <a:srgbClr val="666666"/>
                </a:solidFill>
                <a:latin typeface="Arial" panose="020B0604020202020204" pitchFamily="34" charset="0"/>
                <a:cs typeface="Arial" panose="020B0604020202020204" pitchFamily="34" charset="0"/>
              </a:rPr>
              <a:t>impacted </a:t>
            </a:r>
            <a:r>
              <a:rPr sz="1100" spc="30" dirty="0">
                <a:solidFill>
                  <a:srgbClr val="666666"/>
                </a:solidFill>
                <a:latin typeface="Arial" panose="020B0604020202020204" pitchFamily="34" charset="0"/>
                <a:cs typeface="Arial" panose="020B0604020202020204" pitchFamily="34" charset="0"/>
              </a:rPr>
              <a:t>communities</a:t>
            </a:r>
            <a:r>
              <a:rPr sz="1100" spc="195" dirty="0">
                <a:solidFill>
                  <a:srgbClr val="666666"/>
                </a:solidFill>
                <a:latin typeface="Arial" panose="020B0604020202020204" pitchFamily="34" charset="0"/>
                <a:cs typeface="Arial" panose="020B0604020202020204" pitchFamily="34" charset="0"/>
              </a:rPr>
              <a:t> </a:t>
            </a:r>
            <a:r>
              <a:rPr sz="1100" spc="60" dirty="0">
                <a:solidFill>
                  <a:srgbClr val="666666"/>
                </a:solidFill>
                <a:latin typeface="Arial" panose="020B0604020202020204" pitchFamily="34" charset="0"/>
                <a:cs typeface="Arial" panose="020B0604020202020204" pitchFamily="34" charset="0"/>
              </a:rPr>
              <a:t>can</a:t>
            </a:r>
            <a:endParaRPr sz="1100" dirty="0">
              <a:latin typeface="Arial" panose="020B0604020202020204" pitchFamily="34" charset="0"/>
              <a:cs typeface="Arial" panose="020B0604020202020204" pitchFamily="34" charset="0"/>
            </a:endParaRPr>
          </a:p>
          <a:p>
            <a:pPr marL="12700" marR="478155">
              <a:lnSpc>
                <a:spcPts val="1520"/>
              </a:lnSpc>
              <a:spcBef>
                <a:spcPts val="20"/>
              </a:spcBef>
            </a:pPr>
            <a:r>
              <a:rPr sz="1100" spc="45" dirty="0">
                <a:solidFill>
                  <a:srgbClr val="666666"/>
                </a:solidFill>
                <a:latin typeface="Arial" panose="020B0604020202020204" pitchFamily="34" charset="0"/>
                <a:cs typeface="Arial" panose="020B0604020202020204" pitchFamily="34" charset="0"/>
              </a:rPr>
              <a:t>breathe </a:t>
            </a:r>
            <a:r>
              <a:rPr sz="1100" spc="15" dirty="0">
                <a:solidFill>
                  <a:srgbClr val="666666"/>
                </a:solidFill>
                <a:latin typeface="Arial" panose="020B0604020202020204" pitchFamily="34" charset="0"/>
                <a:cs typeface="Arial" panose="020B0604020202020204" pitchFamily="34" charset="0"/>
              </a:rPr>
              <a:t>up </a:t>
            </a:r>
            <a:r>
              <a:rPr sz="1100" spc="10" dirty="0">
                <a:solidFill>
                  <a:srgbClr val="666666"/>
                </a:solidFill>
                <a:latin typeface="Arial" panose="020B0604020202020204" pitchFamily="34" charset="0"/>
                <a:cs typeface="Arial" panose="020B0604020202020204" pitchFamily="34" charset="0"/>
              </a:rPr>
              <a:t>to </a:t>
            </a:r>
            <a:r>
              <a:rPr sz="1100" spc="25" dirty="0">
                <a:solidFill>
                  <a:srgbClr val="666666"/>
                </a:solidFill>
                <a:latin typeface="Arial" panose="020B0604020202020204" pitchFamily="34" charset="0"/>
                <a:cs typeface="Arial" panose="020B0604020202020204" pitchFamily="34" charset="0"/>
              </a:rPr>
              <a:t>90% </a:t>
            </a:r>
            <a:r>
              <a:rPr sz="1100" dirty="0">
                <a:solidFill>
                  <a:srgbClr val="666666"/>
                </a:solidFill>
                <a:latin typeface="Arial" panose="020B0604020202020204" pitchFamily="34" charset="0"/>
                <a:cs typeface="Arial" panose="020B0604020202020204" pitchFamily="34" charset="0"/>
              </a:rPr>
              <a:t>c</a:t>
            </a:r>
            <a:r>
              <a:rPr sz="1100" spc="35" dirty="0">
                <a:solidFill>
                  <a:srgbClr val="666666"/>
                </a:solidFill>
                <a:latin typeface="Arial" panose="020B0604020202020204" pitchFamily="34" charset="0"/>
                <a:cs typeface="Arial" panose="020B0604020202020204" pitchFamily="34" charset="0"/>
              </a:rPr>
              <a:t>leaner </a:t>
            </a:r>
            <a:r>
              <a:rPr sz="1100" dirty="0">
                <a:solidFill>
                  <a:srgbClr val="666666"/>
                </a:solidFill>
                <a:latin typeface="Arial" panose="020B0604020202020204" pitchFamily="34" charset="0"/>
                <a:cs typeface="Arial" panose="020B0604020202020204" pitchFamily="34" charset="0"/>
              </a:rPr>
              <a:t>a</a:t>
            </a:r>
            <a:r>
              <a:rPr sz="1100" spc="-20" dirty="0">
                <a:solidFill>
                  <a:srgbClr val="666666"/>
                </a:solidFill>
                <a:latin typeface="Arial" panose="020B0604020202020204" pitchFamily="34" charset="0"/>
                <a:cs typeface="Arial" panose="020B0604020202020204" pitchFamily="34" charset="0"/>
              </a:rPr>
              <a:t>ir </a:t>
            </a:r>
            <a:r>
              <a:rPr sz="1100" spc="45" dirty="0">
                <a:solidFill>
                  <a:srgbClr val="666666"/>
                </a:solidFill>
                <a:latin typeface="Arial" panose="020B0604020202020204" pitchFamily="34" charset="0"/>
                <a:cs typeface="Arial" panose="020B0604020202020204" pitchFamily="34" charset="0"/>
              </a:rPr>
              <a:t>today </a:t>
            </a:r>
            <a:r>
              <a:rPr sz="1100" spc="35" dirty="0">
                <a:solidFill>
                  <a:srgbClr val="666666"/>
                </a:solidFill>
                <a:latin typeface="Arial" panose="020B0604020202020204" pitchFamily="34" charset="0"/>
                <a:cs typeface="Arial" panose="020B0604020202020204" pitchFamily="34" charset="0"/>
              </a:rPr>
              <a:t>through </a:t>
            </a:r>
            <a:r>
              <a:rPr sz="1100" spc="25" dirty="0">
                <a:solidFill>
                  <a:srgbClr val="666666"/>
                </a:solidFill>
                <a:latin typeface="Arial" panose="020B0604020202020204" pitchFamily="34" charset="0"/>
                <a:cs typeface="Arial" panose="020B0604020202020204" pitchFamily="34" charset="0"/>
              </a:rPr>
              <a:t>the </a:t>
            </a:r>
            <a:r>
              <a:rPr lang="en-US" sz="1100" b="1" spc="-30" dirty="0">
                <a:solidFill>
                  <a:srgbClr val="666666"/>
                </a:solidFill>
                <a:latin typeface="Arial" panose="020B0604020202020204" pitchFamily="34" charset="0"/>
                <a:cs typeface="Arial" panose="020B0604020202020204" pitchFamily="34" charset="0"/>
              </a:rPr>
              <a:t>Clean Air for School Program has funding available for impacted areas.</a:t>
            </a:r>
          </a:p>
          <a:p>
            <a:pPr marL="12700" marR="478155">
              <a:lnSpc>
                <a:spcPts val="1520"/>
              </a:lnSpc>
              <a:spcBef>
                <a:spcPts val="20"/>
              </a:spcBef>
            </a:pPr>
            <a:endParaRPr lang="en-US" sz="1100" b="1" spc="35" dirty="0">
              <a:solidFill>
                <a:srgbClr val="666666"/>
              </a:solidFill>
              <a:cs typeface="Arial" panose="020B0604020202020204" pitchFamily="34" charset="0"/>
            </a:endParaRPr>
          </a:p>
          <a:p>
            <a:pPr marL="12700" marR="478155">
              <a:lnSpc>
                <a:spcPts val="1520"/>
              </a:lnSpc>
              <a:spcBef>
                <a:spcPts val="20"/>
              </a:spcBef>
            </a:pPr>
            <a:endParaRPr lang="en-US" sz="1100" dirty="0">
              <a:latin typeface="Arial" panose="020B0604020202020204" pitchFamily="34" charset="0"/>
              <a:cs typeface="Arial" panose="020B0604020202020204" pitchFamily="34" charset="0"/>
            </a:endParaRPr>
          </a:p>
        </p:txBody>
      </p:sp>
      <p:sp>
        <p:nvSpPr>
          <p:cNvPr id="11" name="object 11"/>
          <p:cNvSpPr txBox="1"/>
          <p:nvPr/>
        </p:nvSpPr>
        <p:spPr>
          <a:xfrm>
            <a:off x="250820" y="3454915"/>
            <a:ext cx="4549780" cy="259045"/>
          </a:xfrm>
          <a:prstGeom prst="rect">
            <a:avLst/>
          </a:prstGeom>
        </p:spPr>
        <p:txBody>
          <a:bodyPr vert="horz" wrap="square" lIns="0" tIns="12700" rIns="0" bIns="0" rtlCol="0">
            <a:spAutoFit/>
          </a:bodyPr>
          <a:lstStyle/>
          <a:p>
            <a:pPr marL="12700">
              <a:lnSpc>
                <a:spcPct val="100000"/>
              </a:lnSpc>
              <a:spcBef>
                <a:spcPts val="100"/>
              </a:spcBef>
            </a:pPr>
            <a:r>
              <a:rPr sz="1600" b="1" spc="-45" dirty="0">
                <a:solidFill>
                  <a:srgbClr val="666666"/>
                </a:solidFill>
                <a:latin typeface="Arial"/>
                <a:cs typeface="Arial"/>
              </a:rPr>
              <a:t>Children</a:t>
            </a:r>
            <a:r>
              <a:rPr sz="1600" b="1" spc="-150" dirty="0">
                <a:solidFill>
                  <a:srgbClr val="666666"/>
                </a:solidFill>
                <a:latin typeface="Arial"/>
                <a:cs typeface="Arial"/>
              </a:rPr>
              <a:t> </a:t>
            </a:r>
            <a:r>
              <a:rPr sz="1600" b="1" spc="-25" dirty="0">
                <a:solidFill>
                  <a:srgbClr val="666666"/>
                </a:solidFill>
                <a:latin typeface="Arial"/>
                <a:cs typeface="Arial"/>
              </a:rPr>
              <a:t>can</a:t>
            </a:r>
            <a:r>
              <a:rPr sz="1600" b="1" spc="-95" dirty="0">
                <a:solidFill>
                  <a:srgbClr val="666666"/>
                </a:solidFill>
                <a:latin typeface="Arial"/>
                <a:cs typeface="Arial"/>
              </a:rPr>
              <a:t> </a:t>
            </a:r>
            <a:r>
              <a:rPr sz="1600" b="1" spc="-35" dirty="0">
                <a:solidFill>
                  <a:srgbClr val="666666"/>
                </a:solidFill>
                <a:latin typeface="Arial"/>
                <a:cs typeface="Arial"/>
              </a:rPr>
              <a:t>breathe</a:t>
            </a:r>
            <a:r>
              <a:rPr sz="1600" b="1" spc="-125" dirty="0">
                <a:solidFill>
                  <a:srgbClr val="666666"/>
                </a:solidFill>
                <a:latin typeface="Arial"/>
                <a:cs typeface="Arial"/>
              </a:rPr>
              <a:t> </a:t>
            </a:r>
            <a:r>
              <a:rPr sz="1600" b="1" spc="-30" dirty="0">
                <a:solidFill>
                  <a:srgbClr val="666666"/>
                </a:solidFill>
                <a:latin typeface="Arial"/>
                <a:cs typeface="Arial"/>
              </a:rPr>
              <a:t>clean</a:t>
            </a:r>
            <a:r>
              <a:rPr sz="1600" b="1" spc="-85" dirty="0">
                <a:solidFill>
                  <a:srgbClr val="666666"/>
                </a:solidFill>
                <a:latin typeface="Arial"/>
                <a:cs typeface="Arial"/>
              </a:rPr>
              <a:t> </a:t>
            </a:r>
            <a:r>
              <a:rPr sz="1600" b="1" spc="-30" dirty="0">
                <a:solidFill>
                  <a:srgbClr val="666666"/>
                </a:solidFill>
                <a:latin typeface="Arial"/>
                <a:cs typeface="Arial"/>
              </a:rPr>
              <a:t>air</a:t>
            </a:r>
            <a:r>
              <a:rPr sz="1600" b="1" spc="-120" dirty="0">
                <a:solidFill>
                  <a:srgbClr val="666666"/>
                </a:solidFill>
                <a:latin typeface="Arial"/>
                <a:cs typeface="Arial"/>
              </a:rPr>
              <a:t> </a:t>
            </a:r>
            <a:r>
              <a:rPr sz="1600" b="1" spc="-30" dirty="0">
                <a:solidFill>
                  <a:srgbClr val="666666"/>
                </a:solidFill>
                <a:latin typeface="Arial"/>
                <a:cs typeface="Arial"/>
              </a:rPr>
              <a:t>in</a:t>
            </a:r>
            <a:r>
              <a:rPr sz="1600" b="1" spc="-155" dirty="0">
                <a:solidFill>
                  <a:srgbClr val="666666"/>
                </a:solidFill>
                <a:latin typeface="Arial"/>
                <a:cs typeface="Arial"/>
              </a:rPr>
              <a:t> </a:t>
            </a:r>
            <a:r>
              <a:rPr sz="1600" b="1" spc="-55" dirty="0">
                <a:solidFill>
                  <a:srgbClr val="666666"/>
                </a:solidFill>
                <a:latin typeface="Arial"/>
                <a:cs typeface="Arial"/>
              </a:rPr>
              <a:t>schools</a:t>
            </a:r>
            <a:r>
              <a:rPr sz="1600" b="1" spc="-70" dirty="0">
                <a:solidFill>
                  <a:srgbClr val="666666"/>
                </a:solidFill>
                <a:latin typeface="Arial"/>
                <a:cs typeface="Arial"/>
              </a:rPr>
              <a:t> </a:t>
            </a:r>
            <a:r>
              <a:rPr sz="1600" b="1" spc="-45" dirty="0">
                <a:solidFill>
                  <a:srgbClr val="666666"/>
                </a:solidFill>
                <a:latin typeface="Arial"/>
                <a:cs typeface="Arial"/>
              </a:rPr>
              <a:t>today!</a:t>
            </a:r>
            <a:endParaRPr sz="16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41" y="122160"/>
            <a:ext cx="21913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The </a:t>
            </a:r>
            <a:r>
              <a:rPr sz="1100" spc="-5" dirty="0">
                <a:solidFill>
                  <a:srgbClr val="FFFFFF"/>
                </a:solidFill>
                <a:latin typeface="Arial"/>
                <a:cs typeface="Arial"/>
              </a:rPr>
              <a:t>Solution: Clean Air </a:t>
            </a:r>
            <a:r>
              <a:rPr sz="1100" dirty="0">
                <a:solidFill>
                  <a:srgbClr val="FFFFFF"/>
                </a:solidFill>
                <a:latin typeface="Arial"/>
                <a:cs typeface="Arial"/>
              </a:rPr>
              <a:t>for</a:t>
            </a:r>
            <a:r>
              <a:rPr sz="1100" spc="-114" dirty="0">
                <a:solidFill>
                  <a:srgbClr val="FFFFFF"/>
                </a:solidFill>
                <a:latin typeface="Arial"/>
                <a:cs typeface="Arial"/>
              </a:rPr>
              <a:t> </a:t>
            </a:r>
            <a:r>
              <a:rPr sz="1100" spc="-5" dirty="0">
                <a:solidFill>
                  <a:srgbClr val="FFFFFF"/>
                </a:solidFill>
                <a:latin typeface="Arial"/>
                <a:cs typeface="Arial"/>
              </a:rPr>
              <a:t>Schools</a:t>
            </a:r>
            <a:endParaRPr sz="1100" dirty="0">
              <a:latin typeface="Arial"/>
              <a:cs typeface="Arial"/>
            </a:endParaRPr>
          </a:p>
        </p:txBody>
      </p:sp>
      <p:sp>
        <p:nvSpPr>
          <p:cNvPr id="3" name="object 3"/>
          <p:cNvSpPr/>
          <p:nvPr/>
        </p:nvSpPr>
        <p:spPr>
          <a:xfrm>
            <a:off x="5044440" y="473964"/>
            <a:ext cx="4099559" cy="4529327"/>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5655564" y="2125979"/>
            <a:ext cx="2968625" cy="669290"/>
          </a:xfrm>
          <a:custGeom>
            <a:avLst/>
            <a:gdLst/>
            <a:ahLst/>
            <a:cxnLst/>
            <a:rect l="l" t="t" r="r" b="b"/>
            <a:pathLst>
              <a:path w="2968625" h="669289">
                <a:moveTo>
                  <a:pt x="0" y="0"/>
                </a:moveTo>
                <a:lnTo>
                  <a:pt x="2968243" y="0"/>
                </a:lnTo>
                <a:lnTo>
                  <a:pt x="2968243" y="668782"/>
                </a:lnTo>
                <a:lnTo>
                  <a:pt x="0" y="668782"/>
                </a:lnTo>
                <a:lnTo>
                  <a:pt x="0" y="0"/>
                </a:lnTo>
                <a:close/>
              </a:path>
            </a:pathLst>
          </a:custGeom>
          <a:solidFill>
            <a:srgbClr val="FFFFFF">
              <a:alpha val="43527"/>
            </a:srgbClr>
          </a:solidFill>
        </p:spPr>
        <p:txBody>
          <a:bodyPr wrap="square" lIns="0" tIns="0" rIns="0" bIns="0" rtlCol="0"/>
          <a:lstStyle/>
          <a:p>
            <a:endParaRPr dirty="0"/>
          </a:p>
        </p:txBody>
      </p:sp>
      <p:sp>
        <p:nvSpPr>
          <p:cNvPr id="6" name="object 6"/>
          <p:cNvSpPr/>
          <p:nvPr/>
        </p:nvSpPr>
        <p:spPr>
          <a:xfrm>
            <a:off x="5655564" y="2125979"/>
            <a:ext cx="2968625" cy="669290"/>
          </a:xfrm>
          <a:custGeom>
            <a:avLst/>
            <a:gdLst/>
            <a:ahLst/>
            <a:cxnLst/>
            <a:rect l="l" t="t" r="r" b="b"/>
            <a:pathLst>
              <a:path w="2968625" h="669289">
                <a:moveTo>
                  <a:pt x="0" y="0"/>
                </a:moveTo>
                <a:lnTo>
                  <a:pt x="2968243" y="0"/>
                </a:lnTo>
                <a:lnTo>
                  <a:pt x="2968243" y="668782"/>
                </a:lnTo>
                <a:lnTo>
                  <a:pt x="0" y="668782"/>
                </a:lnTo>
                <a:lnTo>
                  <a:pt x="0" y="0"/>
                </a:lnTo>
                <a:close/>
              </a:path>
            </a:pathLst>
          </a:custGeom>
          <a:ln w="9144">
            <a:solidFill>
              <a:srgbClr val="FFFFFF"/>
            </a:solidFill>
          </a:ln>
        </p:spPr>
        <p:txBody>
          <a:bodyPr wrap="square" lIns="0" tIns="0" rIns="0" bIns="0" rtlCol="0"/>
          <a:lstStyle/>
          <a:p>
            <a:endParaRPr dirty="0"/>
          </a:p>
        </p:txBody>
      </p:sp>
      <p:sp>
        <p:nvSpPr>
          <p:cNvPr id="7" name="object 7"/>
          <p:cNvSpPr txBox="1">
            <a:spLocks noGrp="1"/>
          </p:cNvSpPr>
          <p:nvPr>
            <p:ph type="title"/>
          </p:nvPr>
        </p:nvSpPr>
        <p:spPr>
          <a:xfrm>
            <a:off x="5655564" y="2170647"/>
            <a:ext cx="2968625" cy="391160"/>
          </a:xfrm>
          <a:prstGeom prst="rect">
            <a:avLst/>
          </a:prstGeom>
        </p:spPr>
        <p:txBody>
          <a:bodyPr vert="horz" wrap="square" lIns="0" tIns="12700" rIns="0" bIns="0" rtlCol="0">
            <a:spAutoFit/>
          </a:bodyPr>
          <a:lstStyle/>
          <a:p>
            <a:pPr marL="40640" algn="ctr">
              <a:lnSpc>
                <a:spcPct val="100000"/>
              </a:lnSpc>
              <a:spcBef>
                <a:spcPts val="100"/>
              </a:spcBef>
            </a:pPr>
            <a:r>
              <a:rPr sz="2400" spc="-5" dirty="0">
                <a:latin typeface="Arial" panose="020B0604020202020204" pitchFamily="34" charset="0"/>
                <a:cs typeface="Arial" panose="020B0604020202020204" pitchFamily="34" charset="0"/>
              </a:rPr>
              <a:t>Cle</a:t>
            </a:r>
            <a:r>
              <a:rPr lang="en-US" sz="2400" spc="-5" dirty="0">
                <a:latin typeface="Arial" panose="020B0604020202020204" pitchFamily="34" charset="0"/>
                <a:cs typeface="Arial" panose="020B0604020202020204" pitchFamily="34" charset="0"/>
              </a:rPr>
              <a:t>a</a:t>
            </a:r>
            <a:r>
              <a:rPr sz="2400" spc="55" dirty="0">
                <a:latin typeface="Arial" panose="020B0604020202020204" pitchFamily="34" charset="0"/>
                <a:cs typeface="Arial" panose="020B0604020202020204" pitchFamily="34" charset="0"/>
              </a:rPr>
              <a:t>n </a:t>
            </a:r>
            <a:r>
              <a:rPr sz="2400" spc="-75" dirty="0">
                <a:latin typeface="Arial" panose="020B0604020202020204" pitchFamily="34" charset="0"/>
                <a:cs typeface="Arial" panose="020B0604020202020204" pitchFamily="34" charset="0"/>
              </a:rPr>
              <a:t>Air </a:t>
            </a:r>
            <a:r>
              <a:rPr sz="2400" spc="10" dirty="0">
                <a:latin typeface="Arial" panose="020B0604020202020204" pitchFamily="34" charset="0"/>
                <a:cs typeface="Arial" panose="020B0604020202020204" pitchFamily="34" charset="0"/>
              </a:rPr>
              <a:t>for</a:t>
            </a:r>
            <a:r>
              <a:rPr sz="2400" spc="-90" dirty="0">
                <a:latin typeface="Arial" panose="020B0604020202020204" pitchFamily="34" charset="0"/>
                <a:cs typeface="Arial" panose="020B0604020202020204" pitchFamily="34" charset="0"/>
              </a:rPr>
              <a:t> </a:t>
            </a:r>
            <a:r>
              <a:rPr sz="2400" spc="75" dirty="0">
                <a:latin typeface="Arial" panose="020B0604020202020204" pitchFamily="34" charset="0"/>
                <a:cs typeface="Arial" panose="020B0604020202020204" pitchFamily="34" charset="0"/>
              </a:rPr>
              <a:t>Schools</a:t>
            </a:r>
            <a:endParaRPr sz="2400" dirty="0">
              <a:latin typeface="Arial" panose="020B0604020202020204" pitchFamily="34" charset="0"/>
              <a:cs typeface="Arial" panose="020B0604020202020204" pitchFamily="34" charset="0"/>
            </a:endParaRPr>
          </a:p>
        </p:txBody>
      </p:sp>
      <p:sp>
        <p:nvSpPr>
          <p:cNvPr id="8" name="object 8"/>
          <p:cNvSpPr/>
          <p:nvPr/>
        </p:nvSpPr>
        <p:spPr>
          <a:xfrm>
            <a:off x="445008" y="745236"/>
            <a:ext cx="4229099" cy="398830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41" y="122160"/>
            <a:ext cx="21913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The </a:t>
            </a:r>
            <a:r>
              <a:rPr sz="1100" spc="-5" dirty="0">
                <a:solidFill>
                  <a:srgbClr val="FFFFFF"/>
                </a:solidFill>
                <a:latin typeface="Arial"/>
                <a:cs typeface="Arial"/>
              </a:rPr>
              <a:t>Solution: Clean Air </a:t>
            </a:r>
            <a:r>
              <a:rPr sz="1100" dirty="0">
                <a:solidFill>
                  <a:srgbClr val="FFFFFF"/>
                </a:solidFill>
                <a:latin typeface="Arial"/>
                <a:cs typeface="Arial"/>
              </a:rPr>
              <a:t>for</a:t>
            </a:r>
            <a:r>
              <a:rPr sz="1100" spc="-114" dirty="0">
                <a:solidFill>
                  <a:srgbClr val="FFFFFF"/>
                </a:solidFill>
                <a:latin typeface="Arial"/>
                <a:cs typeface="Arial"/>
              </a:rPr>
              <a:t> </a:t>
            </a:r>
            <a:r>
              <a:rPr sz="1100" spc="-5" dirty="0">
                <a:solidFill>
                  <a:srgbClr val="FFFFFF"/>
                </a:solidFill>
                <a:latin typeface="Arial"/>
                <a:cs typeface="Arial"/>
              </a:rPr>
              <a:t>Schools</a:t>
            </a:r>
            <a:endParaRPr sz="1100" dirty="0">
              <a:latin typeface="Arial"/>
              <a:cs typeface="Arial"/>
            </a:endParaRPr>
          </a:p>
        </p:txBody>
      </p:sp>
      <p:sp>
        <p:nvSpPr>
          <p:cNvPr id="3" name="object 3"/>
          <p:cNvSpPr txBox="1">
            <a:spLocks noGrp="1"/>
          </p:cNvSpPr>
          <p:nvPr>
            <p:ph type="title"/>
          </p:nvPr>
        </p:nvSpPr>
        <p:spPr>
          <a:xfrm>
            <a:off x="304800" y="590550"/>
            <a:ext cx="3579495" cy="444352"/>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3B85C5"/>
                </a:solidFill>
                <a:latin typeface="Arial" panose="020B0604020202020204" pitchFamily="34" charset="0"/>
                <a:cs typeface="Arial" panose="020B0604020202020204" pitchFamily="34" charset="0"/>
              </a:rPr>
              <a:t>Key </a:t>
            </a:r>
            <a:r>
              <a:rPr sz="1400" spc="40" dirty="0">
                <a:solidFill>
                  <a:srgbClr val="3B85C5"/>
                </a:solidFill>
                <a:latin typeface="Arial" panose="020B0604020202020204" pitchFamily="34" charset="0"/>
                <a:cs typeface="Arial" panose="020B0604020202020204" pitchFamily="34" charset="0"/>
              </a:rPr>
              <a:t>benefits </a:t>
            </a:r>
            <a:r>
              <a:rPr sz="1400" spc="25" dirty="0">
                <a:solidFill>
                  <a:srgbClr val="3B85C5"/>
                </a:solidFill>
                <a:latin typeface="Arial" panose="020B0604020202020204" pitchFamily="34" charset="0"/>
                <a:cs typeface="Arial" panose="020B0604020202020204" pitchFamily="34" charset="0"/>
              </a:rPr>
              <a:t>of the </a:t>
            </a:r>
            <a:r>
              <a:rPr sz="1400" spc="35" dirty="0">
                <a:solidFill>
                  <a:srgbClr val="3B85C5"/>
                </a:solidFill>
                <a:latin typeface="Arial" panose="020B0604020202020204" pitchFamily="34" charset="0"/>
                <a:cs typeface="Arial" panose="020B0604020202020204" pitchFamily="34" charset="0"/>
              </a:rPr>
              <a:t>Clean </a:t>
            </a:r>
            <a:r>
              <a:rPr sz="1400" spc="-40" dirty="0">
                <a:solidFill>
                  <a:srgbClr val="3B85C5"/>
                </a:solidFill>
                <a:latin typeface="Arial" panose="020B0604020202020204" pitchFamily="34" charset="0"/>
                <a:cs typeface="Arial" panose="020B0604020202020204" pitchFamily="34" charset="0"/>
              </a:rPr>
              <a:t>Air </a:t>
            </a:r>
            <a:r>
              <a:rPr sz="1400" spc="75" dirty="0">
                <a:solidFill>
                  <a:srgbClr val="3B85C5"/>
                </a:solidFill>
                <a:latin typeface="Arial" panose="020B0604020202020204" pitchFamily="34" charset="0"/>
                <a:cs typeface="Arial" panose="020B0604020202020204" pitchFamily="34" charset="0"/>
              </a:rPr>
              <a:t>School</a:t>
            </a:r>
            <a:r>
              <a:rPr lang="en-US" sz="1400" spc="75" dirty="0">
                <a:solidFill>
                  <a:srgbClr val="3B85C5"/>
                </a:solidFill>
                <a:latin typeface="Arial" panose="020B0604020202020204" pitchFamily="34" charset="0"/>
                <a:cs typeface="Arial" panose="020B0604020202020204" pitchFamily="34" charset="0"/>
              </a:rPr>
              <a:t> </a:t>
            </a:r>
            <a:r>
              <a:rPr sz="1400" spc="60" dirty="0">
                <a:solidFill>
                  <a:srgbClr val="3B85C5"/>
                </a:solidFill>
                <a:latin typeface="Arial" panose="020B0604020202020204" pitchFamily="34" charset="0"/>
                <a:cs typeface="Arial" panose="020B0604020202020204" pitchFamily="34" charset="0"/>
              </a:rPr>
              <a:t>Program</a:t>
            </a:r>
            <a:endParaRPr sz="1400" dirty="0">
              <a:latin typeface="Arial" panose="020B0604020202020204" pitchFamily="34" charset="0"/>
              <a:cs typeface="Arial" panose="020B0604020202020204" pitchFamily="34" charset="0"/>
            </a:endParaRPr>
          </a:p>
        </p:txBody>
      </p:sp>
      <p:sp>
        <p:nvSpPr>
          <p:cNvPr id="4" name="object 4"/>
          <p:cNvSpPr txBox="1"/>
          <p:nvPr/>
        </p:nvSpPr>
        <p:spPr>
          <a:xfrm>
            <a:off x="385845" y="1184673"/>
            <a:ext cx="3843020" cy="1416350"/>
          </a:xfrm>
          <a:prstGeom prst="rect">
            <a:avLst/>
          </a:prstGeom>
        </p:spPr>
        <p:txBody>
          <a:bodyPr vert="horz" wrap="square" lIns="0" tIns="12065" rIns="0" bIns="0" rtlCol="0">
            <a:spAutoFit/>
          </a:bodyPr>
          <a:lstStyle/>
          <a:p>
            <a:pPr marL="311150" marR="32384" indent="-285115">
              <a:lnSpc>
                <a:spcPct val="114599"/>
              </a:lnSpc>
              <a:spcBef>
                <a:spcPts val="95"/>
              </a:spcBef>
              <a:buSzPct val="81818"/>
              <a:buAutoNum type="arabicPeriod"/>
              <a:tabLst>
                <a:tab pos="311150" algn="l"/>
                <a:tab pos="311785" algn="l"/>
              </a:tabLst>
            </a:pPr>
            <a:r>
              <a:rPr sz="1100" b="1" spc="-30" dirty="0">
                <a:solidFill>
                  <a:srgbClr val="666666"/>
                </a:solidFill>
                <a:latin typeface="Arial" panose="020B0604020202020204" pitchFamily="34" charset="0"/>
                <a:cs typeface="Arial" panose="020B0604020202020204" pitchFamily="34" charset="0"/>
              </a:rPr>
              <a:t>Clean </a:t>
            </a:r>
            <a:r>
              <a:rPr sz="1100" b="1" spc="-55" dirty="0">
                <a:solidFill>
                  <a:srgbClr val="666666"/>
                </a:solidFill>
                <a:latin typeface="Arial" panose="020B0604020202020204" pitchFamily="34" charset="0"/>
                <a:cs typeface="Arial" panose="020B0604020202020204" pitchFamily="34" charset="0"/>
              </a:rPr>
              <a:t>Air: </a:t>
            </a:r>
            <a:r>
              <a:rPr sz="1100" dirty="0">
                <a:solidFill>
                  <a:srgbClr val="666666"/>
                </a:solidFill>
                <a:latin typeface="Arial" panose="020B0604020202020204" pitchFamily="34" charset="0"/>
                <a:cs typeface="Arial" panose="020B0604020202020204" pitchFamily="34" charset="0"/>
              </a:rPr>
              <a:t>The </a:t>
            </a:r>
            <a:r>
              <a:rPr sz="1100" spc="40" dirty="0">
                <a:solidFill>
                  <a:srgbClr val="666666"/>
                </a:solidFill>
                <a:latin typeface="Arial" panose="020B0604020202020204" pitchFamily="34" charset="0"/>
                <a:cs typeface="Arial" panose="020B0604020202020204" pitchFamily="34" charset="0"/>
              </a:rPr>
              <a:t>program </a:t>
            </a:r>
            <a:r>
              <a:rPr sz="1100" spc="30" dirty="0">
                <a:solidFill>
                  <a:srgbClr val="666666"/>
                </a:solidFill>
                <a:latin typeface="Arial" panose="020B0604020202020204" pitchFamily="34" charset="0"/>
                <a:cs typeface="Arial" panose="020B0604020202020204" pitchFamily="34" charset="0"/>
              </a:rPr>
              <a:t>provides </a:t>
            </a:r>
            <a:r>
              <a:rPr sz="1100" spc="10" dirty="0">
                <a:solidFill>
                  <a:srgbClr val="666666"/>
                </a:solidFill>
                <a:latin typeface="Arial" panose="020B0604020202020204" pitchFamily="34" charset="0"/>
                <a:cs typeface="Arial" panose="020B0604020202020204" pitchFamily="34" charset="0"/>
              </a:rPr>
              <a:t>up to </a:t>
            </a:r>
            <a:r>
              <a:rPr sz="1100" dirty="0">
                <a:solidFill>
                  <a:srgbClr val="666666"/>
                </a:solidFill>
                <a:latin typeface="Arial" panose="020B0604020202020204" pitchFamily="34" charset="0"/>
                <a:cs typeface="Arial" panose="020B0604020202020204" pitchFamily="34" charset="0"/>
              </a:rPr>
              <a:t>a </a:t>
            </a:r>
            <a:r>
              <a:rPr sz="1100" spc="25" dirty="0">
                <a:solidFill>
                  <a:srgbClr val="666666"/>
                </a:solidFill>
                <a:latin typeface="Arial" panose="020B0604020202020204" pitchFamily="34" charset="0"/>
                <a:cs typeface="Arial" panose="020B0604020202020204" pitchFamily="34" charset="0"/>
              </a:rPr>
              <a:t>90% </a:t>
            </a:r>
            <a:r>
              <a:rPr sz="1100" spc="40" dirty="0">
                <a:solidFill>
                  <a:srgbClr val="666666"/>
                </a:solidFill>
                <a:latin typeface="Arial" panose="020B0604020202020204" pitchFamily="34" charset="0"/>
                <a:cs typeface="Arial" panose="020B0604020202020204" pitchFamily="34" charset="0"/>
              </a:rPr>
              <a:t>reduction </a:t>
            </a:r>
            <a:r>
              <a:rPr sz="1100" spc="35" dirty="0">
                <a:solidFill>
                  <a:srgbClr val="666666"/>
                </a:solidFill>
                <a:latin typeface="Arial" panose="020B0604020202020204" pitchFamily="34" charset="0"/>
                <a:cs typeface="Arial" panose="020B0604020202020204" pitchFamily="34" charset="0"/>
              </a:rPr>
              <a:t>of  </a:t>
            </a:r>
            <a:r>
              <a:rPr sz="1100" spc="30" dirty="0">
                <a:solidFill>
                  <a:srgbClr val="666666"/>
                </a:solidFill>
                <a:latin typeface="Arial" panose="020B0604020202020204" pitchFamily="34" charset="0"/>
                <a:cs typeface="Arial" panose="020B0604020202020204" pitchFamily="34" charset="0"/>
              </a:rPr>
              <a:t>harmful </a:t>
            </a:r>
            <a:r>
              <a:rPr sz="1100" spc="20" dirty="0">
                <a:solidFill>
                  <a:srgbClr val="666666"/>
                </a:solidFill>
                <a:latin typeface="Arial" panose="020B0604020202020204" pitchFamily="34" charset="0"/>
                <a:cs typeface="Arial" panose="020B0604020202020204" pitchFamily="34" charset="0"/>
              </a:rPr>
              <a:t>pollutant </a:t>
            </a:r>
            <a:r>
              <a:rPr sz="1100" spc="25" dirty="0">
                <a:solidFill>
                  <a:srgbClr val="666666"/>
                </a:solidFill>
                <a:latin typeface="Arial" panose="020B0604020202020204" pitchFamily="34" charset="0"/>
                <a:cs typeface="Arial" panose="020B0604020202020204" pitchFamily="34" charset="0"/>
              </a:rPr>
              <a:t>particles </a:t>
            </a:r>
            <a:r>
              <a:rPr sz="1100" spc="55" dirty="0">
                <a:solidFill>
                  <a:srgbClr val="666666"/>
                </a:solidFill>
                <a:latin typeface="Arial" panose="020B0604020202020204" pitchFamily="34" charset="0"/>
                <a:cs typeface="Arial" panose="020B0604020202020204" pitchFamily="34" charset="0"/>
              </a:rPr>
              <a:t>inclassrooms.</a:t>
            </a:r>
            <a:endParaRPr sz="1100" dirty="0">
              <a:latin typeface="Arial" panose="020B0604020202020204" pitchFamily="34" charset="0"/>
              <a:cs typeface="Arial" panose="020B0604020202020204" pitchFamily="34" charset="0"/>
            </a:endParaRPr>
          </a:p>
          <a:p>
            <a:pPr marL="311150" marR="5080" indent="-298450">
              <a:lnSpc>
                <a:spcPct val="110400"/>
              </a:lnSpc>
              <a:spcBef>
                <a:spcPts val="695"/>
              </a:spcBef>
              <a:buAutoNum type="arabicPeriod"/>
              <a:tabLst>
                <a:tab pos="311150" algn="l"/>
                <a:tab pos="311785" algn="l"/>
              </a:tabLst>
            </a:pPr>
            <a:r>
              <a:rPr sz="1100" b="1" spc="-35" dirty="0">
                <a:solidFill>
                  <a:srgbClr val="666666"/>
                </a:solidFill>
                <a:latin typeface="Arial" panose="020B0604020202020204" pitchFamily="34" charset="0"/>
                <a:cs typeface="Arial" panose="020B0604020202020204" pitchFamily="34" charset="0"/>
              </a:rPr>
              <a:t>Quieter </a:t>
            </a:r>
            <a:r>
              <a:rPr sz="1100" b="1" spc="-60" dirty="0">
                <a:solidFill>
                  <a:srgbClr val="666666"/>
                </a:solidFill>
                <a:latin typeface="Arial" panose="020B0604020202020204" pitchFamily="34" charset="0"/>
                <a:cs typeface="Arial" panose="020B0604020202020204" pitchFamily="34" charset="0"/>
              </a:rPr>
              <a:t>Classrooms: </a:t>
            </a:r>
            <a:r>
              <a:rPr sz="1100" dirty="0">
                <a:solidFill>
                  <a:srgbClr val="666666"/>
                </a:solidFill>
                <a:latin typeface="Arial" panose="020B0604020202020204" pitchFamily="34" charset="0"/>
                <a:cs typeface="Arial" panose="020B0604020202020204" pitchFamily="34" charset="0"/>
              </a:rPr>
              <a:t>The </a:t>
            </a:r>
            <a:r>
              <a:rPr sz="1100" spc="40" dirty="0">
                <a:solidFill>
                  <a:srgbClr val="666666"/>
                </a:solidFill>
                <a:latin typeface="Arial" panose="020B0604020202020204" pitchFamily="34" charset="0"/>
                <a:cs typeface="Arial" panose="020B0604020202020204" pitchFamily="34" charset="0"/>
              </a:rPr>
              <a:t>program </a:t>
            </a:r>
            <a:r>
              <a:rPr sz="1100" spc="25" dirty="0">
                <a:solidFill>
                  <a:srgbClr val="666666"/>
                </a:solidFill>
                <a:latin typeface="Arial" panose="020B0604020202020204" pitchFamily="34" charset="0"/>
                <a:cs typeface="Arial" panose="020B0604020202020204" pitchFamily="34" charset="0"/>
              </a:rPr>
              <a:t>quiets </a:t>
            </a:r>
            <a:r>
              <a:rPr sz="1100" dirty="0">
                <a:solidFill>
                  <a:srgbClr val="666666"/>
                </a:solidFill>
                <a:latin typeface="Arial" panose="020B0604020202020204" pitchFamily="34" charset="0"/>
                <a:cs typeface="Arial" panose="020B0604020202020204" pitchFamily="34" charset="0"/>
              </a:rPr>
              <a:t>c las </a:t>
            </a:r>
            <a:r>
              <a:rPr sz="1100" spc="45" dirty="0">
                <a:solidFill>
                  <a:srgbClr val="666666"/>
                </a:solidFill>
                <a:latin typeface="Arial" panose="020B0604020202020204" pitchFamily="34" charset="0"/>
                <a:cs typeface="Arial" panose="020B0604020202020204" pitchFamily="34" charset="0"/>
              </a:rPr>
              <a:t>srooms  </a:t>
            </a:r>
            <a:r>
              <a:rPr sz="1100" spc="10" dirty="0">
                <a:solidFill>
                  <a:srgbClr val="666666"/>
                </a:solidFill>
                <a:latin typeface="Arial" panose="020B0604020202020204" pitchFamily="34" charset="0"/>
                <a:cs typeface="Arial" panose="020B0604020202020204" pitchFamily="34" charset="0"/>
              </a:rPr>
              <a:t>suffering from </a:t>
            </a:r>
            <a:r>
              <a:rPr sz="1100" spc="30" dirty="0">
                <a:solidFill>
                  <a:srgbClr val="666666"/>
                </a:solidFill>
                <a:latin typeface="Arial" panose="020B0604020202020204" pitchFamily="34" charset="0"/>
                <a:cs typeface="Arial" panose="020B0604020202020204" pitchFamily="34" charset="0"/>
              </a:rPr>
              <a:t>noisy </a:t>
            </a:r>
            <a:r>
              <a:rPr sz="1100" spc="-50" dirty="0">
                <a:solidFill>
                  <a:srgbClr val="666666"/>
                </a:solidFill>
                <a:latin typeface="Arial" panose="020B0604020202020204" pitchFamily="34" charset="0"/>
                <a:cs typeface="Arial" panose="020B0604020202020204" pitchFamily="34" charset="0"/>
              </a:rPr>
              <a:t>HVAC </a:t>
            </a:r>
            <a:r>
              <a:rPr sz="1100" spc="45" dirty="0">
                <a:solidFill>
                  <a:srgbClr val="666666"/>
                </a:solidFill>
                <a:latin typeface="Arial" panose="020B0604020202020204" pitchFamily="34" charset="0"/>
                <a:cs typeface="Arial" panose="020B0604020202020204" pitchFamily="34" charset="0"/>
              </a:rPr>
              <a:t>systems </a:t>
            </a:r>
            <a:r>
              <a:rPr sz="1100" spc="30" dirty="0">
                <a:solidFill>
                  <a:srgbClr val="666666"/>
                </a:solidFill>
                <a:latin typeface="Arial" panose="020B0604020202020204" pitchFamily="34" charset="0"/>
                <a:cs typeface="Arial" panose="020B0604020202020204" pitchFamily="34" charset="0"/>
              </a:rPr>
              <a:t>and </a:t>
            </a:r>
            <a:r>
              <a:rPr sz="1100" spc="25" dirty="0">
                <a:solidFill>
                  <a:srgbClr val="666666"/>
                </a:solidFill>
                <a:latin typeface="Arial" panose="020B0604020202020204" pitchFamily="34" charset="0"/>
                <a:cs typeface="Arial" panose="020B0604020202020204" pitchFamily="34" charset="0"/>
              </a:rPr>
              <a:t>brings </a:t>
            </a:r>
            <a:r>
              <a:rPr sz="1100" spc="35" dirty="0">
                <a:solidFill>
                  <a:srgbClr val="666666"/>
                </a:solidFill>
                <a:latin typeface="Arial" panose="020B0604020202020204" pitchFamily="34" charset="0"/>
                <a:cs typeface="Arial" panose="020B0604020202020204" pitchFamily="34" charset="0"/>
              </a:rPr>
              <a:t>them </a:t>
            </a:r>
            <a:r>
              <a:rPr sz="1100" spc="-20" dirty="0">
                <a:solidFill>
                  <a:srgbClr val="666666"/>
                </a:solidFill>
                <a:latin typeface="Arial" panose="020B0604020202020204" pitchFamily="34" charset="0"/>
                <a:cs typeface="Arial" panose="020B0604020202020204" pitchFamily="34" charset="0"/>
              </a:rPr>
              <a:t>in </a:t>
            </a:r>
            <a:r>
              <a:rPr sz="1100" spc="-10" dirty="0">
                <a:solidFill>
                  <a:srgbClr val="666666"/>
                </a:solidFill>
                <a:latin typeface="Arial" panose="020B0604020202020204" pitchFamily="34" charset="0"/>
                <a:cs typeface="Arial" panose="020B0604020202020204" pitchFamily="34" charset="0"/>
              </a:rPr>
              <a:t>line  </a:t>
            </a:r>
            <a:r>
              <a:rPr sz="1100" dirty="0">
                <a:solidFill>
                  <a:srgbClr val="666666"/>
                </a:solidFill>
                <a:latin typeface="Arial" panose="020B0604020202020204" pitchFamily="34" charset="0"/>
                <a:cs typeface="Arial" panose="020B0604020202020204" pitchFamily="34" charset="0"/>
              </a:rPr>
              <a:t>with </a:t>
            </a:r>
            <a:r>
              <a:rPr sz="1100" spc="60" dirty="0">
                <a:solidFill>
                  <a:srgbClr val="666666"/>
                </a:solidFill>
                <a:latin typeface="Arial" panose="020B0604020202020204" pitchFamily="34" charset="0"/>
                <a:cs typeface="Arial" panose="020B0604020202020204" pitchFamily="34" charset="0"/>
              </a:rPr>
              <a:t>recommended </a:t>
            </a:r>
            <a:r>
              <a:rPr sz="1100" spc="45" dirty="0">
                <a:solidFill>
                  <a:srgbClr val="666666"/>
                </a:solidFill>
                <a:latin typeface="Arial" panose="020B0604020202020204" pitchFamily="34" charset="0"/>
                <a:cs typeface="Arial" panose="020B0604020202020204" pitchFamily="34" charset="0"/>
              </a:rPr>
              <a:t>sound </a:t>
            </a:r>
            <a:r>
              <a:rPr sz="1100" spc="-5" dirty="0">
                <a:solidFill>
                  <a:srgbClr val="666666"/>
                </a:solidFill>
                <a:latin typeface="Arial" panose="020B0604020202020204" pitchFamily="34" charset="0"/>
                <a:cs typeface="Arial" panose="020B0604020202020204" pitchFamily="34" charset="0"/>
              </a:rPr>
              <a:t>leve </a:t>
            </a:r>
            <a:r>
              <a:rPr sz="1100" spc="-20" dirty="0">
                <a:solidFill>
                  <a:srgbClr val="666666"/>
                </a:solidFill>
                <a:latin typeface="Arial" panose="020B0604020202020204" pitchFamily="34" charset="0"/>
                <a:cs typeface="Arial" panose="020B0604020202020204" pitchFamily="34" charset="0"/>
              </a:rPr>
              <a:t>ls </a:t>
            </a:r>
            <a:r>
              <a:rPr sz="1100" spc="15" dirty="0">
                <a:solidFill>
                  <a:srgbClr val="666666"/>
                </a:solidFill>
                <a:latin typeface="Arial" panose="020B0604020202020204" pitchFamily="34" charset="0"/>
                <a:cs typeface="Arial" panose="020B0604020202020204" pitchFamily="34" charset="0"/>
              </a:rPr>
              <a:t>of 45 </a:t>
            </a:r>
            <a:r>
              <a:rPr sz="1100" spc="40" dirty="0">
                <a:solidFill>
                  <a:srgbClr val="666666"/>
                </a:solidFill>
                <a:latin typeface="Arial" panose="020B0604020202020204" pitchFamily="34" charset="0"/>
                <a:cs typeface="Arial" panose="020B0604020202020204" pitchFamily="34" charset="0"/>
              </a:rPr>
              <a:t>dec</a:t>
            </a:r>
            <a:r>
              <a:rPr sz="1100" spc="-20" dirty="0">
                <a:solidFill>
                  <a:srgbClr val="666666"/>
                </a:solidFill>
                <a:latin typeface="Arial" panose="020B0604020202020204" pitchFamily="34" charset="0"/>
                <a:cs typeface="Arial" panose="020B0604020202020204" pitchFamily="34" charset="0"/>
              </a:rPr>
              <a:t>ib</a:t>
            </a:r>
            <a:r>
              <a:rPr sz="1100" dirty="0">
                <a:solidFill>
                  <a:srgbClr val="666666"/>
                </a:solidFill>
                <a:latin typeface="Arial" panose="020B0604020202020204" pitchFamily="34" charset="0"/>
                <a:cs typeface="Arial" panose="020B0604020202020204" pitchFamily="34" charset="0"/>
              </a:rPr>
              <a:t>e</a:t>
            </a:r>
            <a:r>
              <a:rPr sz="1100" spc="-20" dirty="0">
                <a:solidFill>
                  <a:srgbClr val="666666"/>
                </a:solidFill>
                <a:latin typeface="Arial" panose="020B0604020202020204" pitchFamily="34" charset="0"/>
                <a:cs typeface="Arial" panose="020B0604020202020204" pitchFamily="34" charset="0"/>
              </a:rPr>
              <a:t>ls </a:t>
            </a:r>
            <a:r>
              <a:rPr sz="1100" spc="15" dirty="0">
                <a:solidFill>
                  <a:srgbClr val="666666"/>
                </a:solidFill>
                <a:latin typeface="Arial" panose="020B0604020202020204" pitchFamily="34" charset="0"/>
                <a:cs typeface="Arial" panose="020B0604020202020204" pitchFamily="34" charset="0"/>
              </a:rPr>
              <a:t>or</a:t>
            </a:r>
            <a:r>
              <a:rPr sz="1100" spc="-35" dirty="0">
                <a:solidFill>
                  <a:srgbClr val="666666"/>
                </a:solidFill>
                <a:latin typeface="Arial" panose="020B0604020202020204" pitchFamily="34" charset="0"/>
                <a:cs typeface="Arial" panose="020B0604020202020204" pitchFamily="34" charset="0"/>
              </a:rPr>
              <a:t> </a:t>
            </a:r>
            <a:r>
              <a:rPr sz="1100" spc="50" dirty="0">
                <a:solidFill>
                  <a:srgbClr val="666666"/>
                </a:solidFill>
                <a:latin typeface="Arial" panose="020B0604020202020204" pitchFamily="34" charset="0"/>
                <a:cs typeface="Arial" panose="020B0604020202020204" pitchFamily="34" charset="0"/>
              </a:rPr>
              <a:t>less.</a:t>
            </a:r>
            <a:endParaRPr sz="1100" dirty="0">
              <a:latin typeface="Arial" panose="020B0604020202020204" pitchFamily="34" charset="0"/>
              <a:cs typeface="Arial" panose="020B0604020202020204" pitchFamily="34" charset="0"/>
            </a:endParaRPr>
          </a:p>
        </p:txBody>
      </p:sp>
      <p:sp>
        <p:nvSpPr>
          <p:cNvPr id="5" name="object 5"/>
          <p:cNvSpPr txBox="1"/>
          <p:nvPr/>
        </p:nvSpPr>
        <p:spPr>
          <a:xfrm>
            <a:off x="385845" y="2601023"/>
            <a:ext cx="4018279" cy="2445862"/>
          </a:xfrm>
          <a:prstGeom prst="rect">
            <a:avLst/>
          </a:prstGeom>
        </p:spPr>
        <p:txBody>
          <a:bodyPr vert="horz" wrap="square" lIns="0" tIns="5715" rIns="0" bIns="0" rtlCol="0">
            <a:spAutoFit/>
          </a:bodyPr>
          <a:lstStyle/>
          <a:p>
            <a:pPr marL="311150" marR="36195" indent="-298450">
              <a:lnSpc>
                <a:spcPct val="110500"/>
              </a:lnSpc>
              <a:spcBef>
                <a:spcPts val="45"/>
              </a:spcBef>
              <a:buAutoNum type="arabicPeriod" startAt="3"/>
              <a:tabLst>
                <a:tab pos="311150" algn="l"/>
                <a:tab pos="311785" algn="l"/>
                <a:tab pos="2578735" algn="l"/>
              </a:tabLst>
            </a:pPr>
            <a:r>
              <a:rPr sz="1100" b="1" spc="-45" dirty="0">
                <a:solidFill>
                  <a:srgbClr val="666666"/>
                </a:solidFill>
                <a:latin typeface="Arial" panose="020B0604020202020204" pitchFamily="34" charset="0"/>
                <a:cs typeface="Arial" panose="020B0604020202020204" pitchFamily="34" charset="0"/>
              </a:rPr>
              <a:t>Recommended</a:t>
            </a:r>
            <a:r>
              <a:rPr sz="1100" b="1" spc="25" dirty="0">
                <a:solidFill>
                  <a:srgbClr val="666666"/>
                </a:solidFill>
                <a:latin typeface="Arial" panose="020B0604020202020204" pitchFamily="34" charset="0"/>
                <a:cs typeface="Arial" panose="020B0604020202020204" pitchFamily="34" charset="0"/>
              </a:rPr>
              <a:t> </a:t>
            </a:r>
            <a:r>
              <a:rPr sz="1100" b="1" spc="-45" dirty="0">
                <a:solidFill>
                  <a:srgbClr val="666666"/>
                </a:solidFill>
                <a:latin typeface="Arial" panose="020B0604020202020204" pitchFamily="34" charset="0"/>
                <a:cs typeface="Arial" panose="020B0604020202020204" pitchFamily="34" charset="0"/>
              </a:rPr>
              <a:t>Ventilation</a:t>
            </a:r>
            <a:r>
              <a:rPr sz="1100" b="1" spc="-5"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Rates:	</a:t>
            </a:r>
            <a:r>
              <a:rPr sz="1100" spc="45" dirty="0">
                <a:solidFill>
                  <a:srgbClr val="666666"/>
                </a:solidFill>
                <a:latin typeface="Arial" panose="020B0604020202020204" pitchFamily="34" charset="0"/>
                <a:cs typeface="Arial" panose="020B0604020202020204" pitchFamily="34" charset="0"/>
              </a:rPr>
              <a:t>Classrooms </a:t>
            </a:r>
            <a:r>
              <a:rPr sz="1100" spc="25" dirty="0">
                <a:solidFill>
                  <a:srgbClr val="666666"/>
                </a:solidFill>
                <a:latin typeface="Arial" panose="020B0604020202020204" pitchFamily="34" charset="0"/>
                <a:cs typeface="Arial" panose="020B0604020202020204" pitchFamily="34" charset="0"/>
              </a:rPr>
              <a:t>without  </a:t>
            </a:r>
            <a:r>
              <a:rPr sz="1100" spc="40" dirty="0">
                <a:solidFill>
                  <a:srgbClr val="666666"/>
                </a:solidFill>
                <a:latin typeface="Arial" panose="020B0604020202020204" pitchFamily="34" charset="0"/>
                <a:cs typeface="Arial" panose="020B0604020202020204" pitchFamily="34" charset="0"/>
              </a:rPr>
              <a:t>automatic </a:t>
            </a:r>
            <a:r>
              <a:rPr sz="1100" spc="-50" dirty="0">
                <a:solidFill>
                  <a:srgbClr val="666666"/>
                </a:solidFill>
                <a:latin typeface="Arial" panose="020B0604020202020204" pitchFamily="34" charset="0"/>
                <a:cs typeface="Arial" panose="020B0604020202020204" pitchFamily="34" charset="0"/>
              </a:rPr>
              <a:t>HVAC </a:t>
            </a:r>
            <a:r>
              <a:rPr sz="1100" spc="40" dirty="0">
                <a:solidFill>
                  <a:srgbClr val="666666"/>
                </a:solidFill>
                <a:latin typeface="Arial" panose="020B0604020202020204" pitchFamily="34" charset="0"/>
                <a:cs typeface="Arial" panose="020B0604020202020204" pitchFamily="34" charset="0"/>
              </a:rPr>
              <a:t>operation </a:t>
            </a:r>
            <a:r>
              <a:rPr sz="1100" spc="-20" dirty="0">
                <a:solidFill>
                  <a:srgbClr val="666666"/>
                </a:solidFill>
                <a:latin typeface="Arial" panose="020B0604020202020204" pitchFamily="34" charset="0"/>
                <a:cs typeface="Arial" panose="020B0604020202020204" pitchFamily="34" charset="0"/>
              </a:rPr>
              <a:t>will </a:t>
            </a:r>
            <a:r>
              <a:rPr sz="1100" spc="20" dirty="0">
                <a:solidFill>
                  <a:srgbClr val="666666"/>
                </a:solidFill>
                <a:latin typeface="Arial" panose="020B0604020202020204" pitchFamily="34" charset="0"/>
                <a:cs typeface="Arial" panose="020B0604020202020204" pitchFamily="34" charset="0"/>
              </a:rPr>
              <a:t>be </a:t>
            </a:r>
            <a:r>
              <a:rPr sz="1100" spc="45" dirty="0">
                <a:solidFill>
                  <a:srgbClr val="666666"/>
                </a:solidFill>
                <a:latin typeface="Arial" panose="020B0604020202020204" pitchFamily="34" charset="0"/>
                <a:cs typeface="Arial" panose="020B0604020202020204" pitchFamily="34" charset="0"/>
              </a:rPr>
              <a:t>brought </a:t>
            </a:r>
            <a:r>
              <a:rPr sz="1100" dirty="0">
                <a:solidFill>
                  <a:srgbClr val="666666"/>
                </a:solidFill>
                <a:latin typeface="Arial" panose="020B0604020202020204" pitchFamily="34" charset="0"/>
                <a:cs typeface="Arial" panose="020B0604020202020204" pitchFamily="34" charset="0"/>
              </a:rPr>
              <a:t>into </a:t>
            </a:r>
            <a:r>
              <a:rPr sz="1100" spc="40" dirty="0">
                <a:solidFill>
                  <a:srgbClr val="666666"/>
                </a:solidFill>
                <a:latin typeface="Arial" panose="020B0604020202020204" pitchFamily="34" charset="0"/>
                <a:cs typeface="Arial" panose="020B0604020202020204" pitchFamily="34" charset="0"/>
              </a:rPr>
              <a:t>compliance  </a:t>
            </a:r>
            <a:r>
              <a:rPr sz="1100" dirty="0">
                <a:solidFill>
                  <a:srgbClr val="666666"/>
                </a:solidFill>
                <a:latin typeface="Arial" panose="020B0604020202020204" pitchFamily="34" charset="0"/>
                <a:cs typeface="Arial" panose="020B0604020202020204" pitchFamily="34" charset="0"/>
              </a:rPr>
              <a:t>with clas</a:t>
            </a:r>
            <a:r>
              <a:rPr sz="1100" spc="45" dirty="0">
                <a:solidFill>
                  <a:srgbClr val="666666"/>
                </a:solidFill>
                <a:latin typeface="Arial" panose="020B0604020202020204" pitchFamily="34" charset="0"/>
                <a:cs typeface="Arial" panose="020B0604020202020204" pitchFamily="34" charset="0"/>
              </a:rPr>
              <a:t>sroom </a:t>
            </a:r>
            <a:r>
              <a:rPr sz="1100" spc="10" dirty="0">
                <a:solidFill>
                  <a:srgbClr val="666666"/>
                </a:solidFill>
                <a:latin typeface="Arial" panose="020B0604020202020204" pitchFamily="34" charset="0"/>
                <a:cs typeface="Arial" panose="020B0604020202020204" pitchFamily="34" charset="0"/>
              </a:rPr>
              <a:t>ventilation </a:t>
            </a:r>
            <a:r>
              <a:rPr sz="1100" spc="40" dirty="0">
                <a:solidFill>
                  <a:srgbClr val="666666"/>
                </a:solidFill>
                <a:latin typeface="Arial" panose="020B0604020202020204" pitchFamily="34" charset="0"/>
                <a:cs typeface="Arial" panose="020B0604020202020204" pitchFamily="34" charset="0"/>
              </a:rPr>
              <a:t>requirements </a:t>
            </a:r>
            <a:r>
              <a:rPr sz="1100" spc="30" dirty="0">
                <a:solidFill>
                  <a:srgbClr val="666666"/>
                </a:solidFill>
                <a:latin typeface="Arial" panose="020B0604020202020204" pitchFamily="34" charset="0"/>
                <a:cs typeface="Arial" panose="020B0604020202020204" pitchFamily="34" charset="0"/>
              </a:rPr>
              <a:t>and </a:t>
            </a:r>
            <a:r>
              <a:rPr sz="1100" spc="60" dirty="0">
                <a:solidFill>
                  <a:srgbClr val="666666"/>
                </a:solidFill>
                <a:latin typeface="Arial" panose="020B0604020202020204" pitchFamily="34" charset="0"/>
                <a:cs typeface="Arial" panose="020B0604020202020204" pitchFamily="34" charset="0"/>
              </a:rPr>
              <a:t>best</a:t>
            </a:r>
            <a:r>
              <a:rPr sz="1100" spc="280" dirty="0">
                <a:solidFill>
                  <a:srgbClr val="666666"/>
                </a:solidFill>
                <a:latin typeface="Arial" panose="020B0604020202020204" pitchFamily="34" charset="0"/>
                <a:cs typeface="Arial" panose="020B0604020202020204" pitchFamily="34" charset="0"/>
              </a:rPr>
              <a:t> </a:t>
            </a:r>
            <a:r>
              <a:rPr sz="1100" spc="45" dirty="0">
                <a:solidFill>
                  <a:srgbClr val="666666"/>
                </a:solidFill>
                <a:latin typeface="Arial" panose="020B0604020202020204" pitchFamily="34" charset="0"/>
                <a:cs typeface="Arial" panose="020B0604020202020204" pitchFamily="34" charset="0"/>
              </a:rPr>
              <a:t>practices.</a:t>
            </a:r>
            <a:endParaRPr sz="1100" dirty="0">
              <a:latin typeface="Arial" panose="020B0604020202020204" pitchFamily="34" charset="0"/>
              <a:cs typeface="Arial" panose="020B0604020202020204" pitchFamily="34" charset="0"/>
            </a:endParaRPr>
          </a:p>
          <a:p>
            <a:pPr marL="311150" marR="5080" indent="-298450" algn="just">
              <a:lnSpc>
                <a:spcPct val="114999"/>
              </a:lnSpc>
              <a:spcBef>
                <a:spcPts val="495"/>
              </a:spcBef>
              <a:buAutoNum type="arabicPeriod" startAt="3"/>
              <a:tabLst>
                <a:tab pos="311785" algn="l"/>
              </a:tabLst>
            </a:pPr>
            <a:r>
              <a:rPr sz="1100" b="1" spc="-30" dirty="0">
                <a:solidFill>
                  <a:srgbClr val="666666"/>
                </a:solidFill>
                <a:latin typeface="Arial" panose="020B0604020202020204" pitchFamily="34" charset="0"/>
                <a:cs typeface="Arial" panose="020B0604020202020204" pitchFamily="34" charset="0"/>
              </a:rPr>
              <a:t>Green: </a:t>
            </a:r>
            <a:r>
              <a:rPr sz="1100" dirty="0">
                <a:solidFill>
                  <a:srgbClr val="666666"/>
                </a:solidFill>
                <a:latin typeface="Arial" panose="020B0604020202020204" pitchFamily="34" charset="0"/>
                <a:cs typeface="Arial" panose="020B0604020202020204" pitchFamily="34" charset="0"/>
              </a:rPr>
              <a:t>The </a:t>
            </a:r>
            <a:r>
              <a:rPr sz="1100" spc="25" dirty="0">
                <a:solidFill>
                  <a:srgbClr val="666666"/>
                </a:solidFill>
                <a:latin typeface="Arial" panose="020B0604020202020204" pitchFamily="34" charset="0"/>
                <a:cs typeface="Arial" panose="020B0604020202020204" pitchFamily="34" charset="0"/>
              </a:rPr>
              <a:t>Clean </a:t>
            </a:r>
            <a:r>
              <a:rPr sz="1100" spc="-45" dirty="0">
                <a:solidFill>
                  <a:srgbClr val="666666"/>
                </a:solidFill>
                <a:latin typeface="Arial" panose="020B0604020202020204" pitchFamily="34" charset="0"/>
                <a:cs typeface="Arial" panose="020B0604020202020204" pitchFamily="34" charset="0"/>
              </a:rPr>
              <a:t>Air </a:t>
            </a:r>
            <a:r>
              <a:rPr sz="1100" spc="50" dirty="0">
                <a:solidFill>
                  <a:srgbClr val="666666"/>
                </a:solidFill>
                <a:latin typeface="Arial" panose="020B0604020202020204" pitchFamily="34" charset="0"/>
                <a:cs typeface="Arial" panose="020B0604020202020204" pitchFamily="34" charset="0"/>
              </a:rPr>
              <a:t>School </a:t>
            </a:r>
            <a:r>
              <a:rPr sz="1100" spc="40" dirty="0">
                <a:solidFill>
                  <a:srgbClr val="666666"/>
                </a:solidFill>
                <a:latin typeface="Arial" panose="020B0604020202020204" pitchFamily="34" charset="0"/>
                <a:cs typeface="Arial" panose="020B0604020202020204" pitchFamily="34" charset="0"/>
              </a:rPr>
              <a:t>Program </a:t>
            </a:r>
            <a:r>
              <a:rPr sz="1100" spc="20" dirty="0">
                <a:solidFill>
                  <a:srgbClr val="666666"/>
                </a:solidFill>
                <a:latin typeface="Arial" panose="020B0604020202020204" pitchFamily="34" charset="0"/>
                <a:cs typeface="Arial" panose="020B0604020202020204" pitchFamily="34" charset="0"/>
              </a:rPr>
              <a:t>monitors </a:t>
            </a:r>
            <a:r>
              <a:rPr sz="1100" spc="-40" dirty="0">
                <a:solidFill>
                  <a:srgbClr val="666666"/>
                </a:solidFill>
                <a:latin typeface="Arial" panose="020B0604020202020204" pitchFamily="34" charset="0"/>
                <a:cs typeface="Arial" panose="020B0604020202020204" pitchFamily="34" charset="0"/>
              </a:rPr>
              <a:t>HVAC </a:t>
            </a:r>
            <a:r>
              <a:rPr sz="1100" spc="-15" dirty="0">
                <a:solidFill>
                  <a:srgbClr val="666666"/>
                </a:solidFill>
                <a:latin typeface="Arial" panose="020B0604020202020204" pitchFamily="34" charset="0"/>
                <a:cs typeface="Arial" panose="020B0604020202020204" pitchFamily="34" charset="0"/>
              </a:rPr>
              <a:t>filter  </a:t>
            </a:r>
            <a:r>
              <a:rPr sz="1100" spc="-35" dirty="0">
                <a:solidFill>
                  <a:srgbClr val="666666"/>
                </a:solidFill>
                <a:latin typeface="Arial" panose="020B0604020202020204" pitchFamily="34" charset="0"/>
                <a:cs typeface="Arial" panose="020B0604020202020204" pitchFamily="34" charset="0"/>
              </a:rPr>
              <a:t>life </a:t>
            </a:r>
            <a:r>
              <a:rPr sz="1100" spc="-5" dirty="0">
                <a:solidFill>
                  <a:srgbClr val="666666"/>
                </a:solidFill>
                <a:latin typeface="Arial" panose="020B0604020202020204" pitchFamily="34" charset="0"/>
                <a:cs typeface="Arial" panose="020B0604020202020204" pitchFamily="34" charset="0"/>
              </a:rPr>
              <a:t>with </a:t>
            </a:r>
            <a:r>
              <a:rPr sz="1100" spc="10" dirty="0">
                <a:solidFill>
                  <a:srgbClr val="666666"/>
                </a:solidFill>
                <a:latin typeface="Arial" panose="020B0604020202020204" pitchFamily="34" charset="0"/>
                <a:cs typeface="Arial" panose="020B0604020202020204" pitchFamily="34" charset="0"/>
              </a:rPr>
              <a:t>differential </a:t>
            </a:r>
            <a:r>
              <a:rPr sz="1100" spc="45" dirty="0">
                <a:solidFill>
                  <a:srgbClr val="666666"/>
                </a:solidFill>
                <a:latin typeface="Arial" panose="020B0604020202020204" pitchFamily="34" charset="0"/>
                <a:cs typeface="Arial" panose="020B0604020202020204" pitchFamily="34" charset="0"/>
              </a:rPr>
              <a:t>pressure </a:t>
            </a:r>
            <a:r>
              <a:rPr sz="1100" spc="40" dirty="0">
                <a:solidFill>
                  <a:srgbClr val="666666"/>
                </a:solidFill>
                <a:latin typeface="Arial" panose="020B0604020202020204" pitchFamily="34" charset="0"/>
                <a:cs typeface="Arial" panose="020B0604020202020204" pitchFamily="34" charset="0"/>
              </a:rPr>
              <a:t>drop, </a:t>
            </a:r>
            <a:r>
              <a:rPr sz="1100" spc="15" dirty="0">
                <a:solidFill>
                  <a:srgbClr val="666666"/>
                </a:solidFill>
                <a:latin typeface="Arial" panose="020B0604020202020204" pitchFamily="34" charset="0"/>
                <a:cs typeface="Arial" panose="020B0604020202020204" pitchFamily="34" charset="0"/>
              </a:rPr>
              <a:t>as </a:t>
            </a:r>
            <a:r>
              <a:rPr sz="1100" spc="60" dirty="0">
                <a:solidFill>
                  <a:srgbClr val="666666"/>
                </a:solidFill>
                <a:latin typeface="Arial" panose="020B0604020202020204" pitchFamily="34" charset="0"/>
                <a:cs typeface="Arial" panose="020B0604020202020204" pitchFamily="34" charset="0"/>
              </a:rPr>
              <a:t>recommended </a:t>
            </a:r>
            <a:r>
              <a:rPr sz="1100" spc="20" dirty="0">
                <a:solidFill>
                  <a:srgbClr val="666666"/>
                </a:solidFill>
                <a:latin typeface="Arial" panose="020B0604020202020204" pitchFamily="34" charset="0"/>
                <a:cs typeface="Arial" panose="020B0604020202020204" pitchFamily="34" charset="0"/>
              </a:rPr>
              <a:t>by </a:t>
            </a:r>
            <a:r>
              <a:rPr sz="1100" spc="25" dirty="0">
                <a:solidFill>
                  <a:srgbClr val="666666"/>
                </a:solidFill>
                <a:latin typeface="Arial" panose="020B0604020202020204" pitchFamily="34" charset="0"/>
                <a:cs typeface="Arial" panose="020B0604020202020204" pitchFamily="34" charset="0"/>
              </a:rPr>
              <a:t>the  </a:t>
            </a:r>
            <a:r>
              <a:rPr sz="1100" spc="20" dirty="0">
                <a:solidFill>
                  <a:srgbClr val="666666"/>
                </a:solidFill>
                <a:latin typeface="Arial" panose="020B0604020202020204" pitchFamily="34" charset="0"/>
                <a:cs typeface="Arial" panose="020B0604020202020204" pitchFamily="34" charset="0"/>
              </a:rPr>
              <a:t>EPA </a:t>
            </a:r>
            <a:r>
              <a:rPr sz="1100" spc="30" dirty="0">
                <a:solidFill>
                  <a:srgbClr val="666666"/>
                </a:solidFill>
                <a:latin typeface="Arial" panose="020B0604020202020204" pitchFamily="34" charset="0"/>
                <a:cs typeface="Arial" panose="020B0604020202020204" pitchFamily="34" charset="0"/>
              </a:rPr>
              <a:t>and </a:t>
            </a:r>
            <a:r>
              <a:rPr sz="1100" spc="20" dirty="0">
                <a:solidFill>
                  <a:srgbClr val="666666"/>
                </a:solidFill>
                <a:latin typeface="Arial" panose="020B0604020202020204" pitchFamily="34" charset="0"/>
                <a:cs typeface="Arial" panose="020B0604020202020204" pitchFamily="34" charset="0"/>
              </a:rPr>
              <a:t>Collaborative </a:t>
            </a:r>
            <a:r>
              <a:rPr sz="1100" spc="5" dirty="0">
                <a:solidFill>
                  <a:srgbClr val="666666"/>
                </a:solidFill>
                <a:latin typeface="Arial" panose="020B0604020202020204" pitchFamily="34" charset="0"/>
                <a:cs typeface="Arial" panose="020B0604020202020204" pitchFamily="34" charset="0"/>
              </a:rPr>
              <a:t>for </a:t>
            </a:r>
            <a:r>
              <a:rPr sz="1100" spc="-5" dirty="0">
                <a:solidFill>
                  <a:srgbClr val="666666"/>
                </a:solidFill>
                <a:latin typeface="Arial" panose="020B0604020202020204" pitchFamily="34" charset="0"/>
                <a:cs typeface="Arial" panose="020B0604020202020204" pitchFamily="34" charset="0"/>
              </a:rPr>
              <a:t>High </a:t>
            </a:r>
            <a:r>
              <a:rPr sz="1100" spc="40" dirty="0">
                <a:solidFill>
                  <a:srgbClr val="666666"/>
                </a:solidFill>
                <a:latin typeface="Arial" panose="020B0604020202020204" pitchFamily="34" charset="0"/>
                <a:cs typeface="Arial" panose="020B0604020202020204" pitchFamily="34" charset="0"/>
              </a:rPr>
              <a:t>Performance</a:t>
            </a:r>
            <a:r>
              <a:rPr sz="1100" spc="114" dirty="0">
                <a:solidFill>
                  <a:srgbClr val="666666"/>
                </a:solidFill>
                <a:latin typeface="Arial" panose="020B0604020202020204" pitchFamily="34" charset="0"/>
                <a:cs typeface="Arial" panose="020B0604020202020204" pitchFamily="34" charset="0"/>
              </a:rPr>
              <a:t> </a:t>
            </a:r>
            <a:r>
              <a:rPr sz="1100" spc="50" dirty="0">
                <a:solidFill>
                  <a:srgbClr val="666666"/>
                </a:solidFill>
                <a:latin typeface="Arial" panose="020B0604020202020204" pitchFamily="34" charset="0"/>
                <a:cs typeface="Arial" panose="020B0604020202020204" pitchFamily="34" charset="0"/>
              </a:rPr>
              <a:t>Schools.</a:t>
            </a:r>
            <a:endParaRPr sz="1100" dirty="0">
              <a:latin typeface="Arial" panose="020B0604020202020204" pitchFamily="34" charset="0"/>
              <a:cs typeface="Arial" panose="020B0604020202020204" pitchFamily="34" charset="0"/>
            </a:endParaRPr>
          </a:p>
          <a:p>
            <a:pPr marL="311150" indent="-298450">
              <a:lnSpc>
                <a:spcPct val="100000"/>
              </a:lnSpc>
              <a:spcBef>
                <a:spcPts val="830"/>
              </a:spcBef>
              <a:buAutoNum type="arabicPeriod" startAt="3"/>
              <a:tabLst>
                <a:tab pos="311150" algn="l"/>
                <a:tab pos="311785" algn="l"/>
              </a:tabLst>
            </a:pPr>
            <a:r>
              <a:rPr sz="1100" b="1" spc="-35" dirty="0">
                <a:solidFill>
                  <a:srgbClr val="666666"/>
                </a:solidFill>
                <a:latin typeface="Arial" panose="020B0604020202020204" pitchFamily="34" charset="0"/>
                <a:cs typeface="Arial" panose="020B0604020202020204" pitchFamily="34" charset="0"/>
              </a:rPr>
              <a:t>Energy </a:t>
            </a:r>
            <a:r>
              <a:rPr sz="1100" b="1" spc="-45" dirty="0">
                <a:solidFill>
                  <a:srgbClr val="666666"/>
                </a:solidFill>
                <a:latin typeface="Arial" panose="020B0604020202020204" pitchFamily="34" charset="0"/>
                <a:cs typeface="Arial" panose="020B0604020202020204" pitchFamily="34" charset="0"/>
              </a:rPr>
              <a:t>Efficient: </a:t>
            </a:r>
            <a:r>
              <a:rPr sz="1100" spc="40" dirty="0">
                <a:solidFill>
                  <a:srgbClr val="666666"/>
                </a:solidFill>
                <a:latin typeface="Arial" panose="020B0604020202020204" pitchFamily="34" charset="0"/>
                <a:cs typeface="Arial" panose="020B0604020202020204" pitchFamily="34" charset="0"/>
              </a:rPr>
              <a:t>Program schools save </a:t>
            </a:r>
            <a:r>
              <a:rPr sz="1100" spc="45" dirty="0">
                <a:solidFill>
                  <a:srgbClr val="666666"/>
                </a:solidFill>
                <a:latin typeface="Arial" panose="020B0604020202020204" pitchFamily="34" charset="0"/>
                <a:cs typeface="Arial" panose="020B0604020202020204" pitchFamily="34" charset="0"/>
              </a:rPr>
              <a:t>energy </a:t>
            </a:r>
            <a:r>
              <a:rPr sz="1100" spc="-15" dirty="0">
                <a:solidFill>
                  <a:srgbClr val="666666"/>
                </a:solidFill>
                <a:latin typeface="Arial" panose="020B0604020202020204" pitchFamily="34" charset="0"/>
                <a:cs typeface="Arial" panose="020B0604020202020204" pitchFamily="34" charset="0"/>
              </a:rPr>
              <a:t>while</a:t>
            </a:r>
            <a:endParaRPr sz="1100" dirty="0">
              <a:latin typeface="Arial" panose="020B0604020202020204" pitchFamily="34" charset="0"/>
              <a:cs typeface="Arial" panose="020B0604020202020204" pitchFamily="34" charset="0"/>
            </a:endParaRPr>
          </a:p>
          <a:p>
            <a:pPr marL="311150" marR="120014">
              <a:lnSpc>
                <a:spcPts val="1500"/>
              </a:lnSpc>
              <a:spcBef>
                <a:spcPts val="55"/>
              </a:spcBef>
            </a:pPr>
            <a:r>
              <a:rPr sz="1100" spc="30" dirty="0">
                <a:solidFill>
                  <a:srgbClr val="666666"/>
                </a:solidFill>
                <a:latin typeface="Arial" panose="020B0604020202020204" pitchFamily="34" charset="0"/>
                <a:cs typeface="Arial" panose="020B0604020202020204" pitchFamily="34" charset="0"/>
              </a:rPr>
              <a:t>promoting </a:t>
            </a:r>
            <a:r>
              <a:rPr sz="1100" dirty="0">
                <a:solidFill>
                  <a:srgbClr val="666666"/>
                </a:solidFill>
                <a:latin typeface="Arial" panose="020B0604020202020204" pitchFamily="34" charset="0"/>
                <a:cs typeface="Arial" panose="020B0604020202020204" pitchFamily="34" charset="0"/>
              </a:rPr>
              <a:t>a </a:t>
            </a:r>
            <a:r>
              <a:rPr sz="1100" spc="25" dirty="0">
                <a:solidFill>
                  <a:srgbClr val="666666"/>
                </a:solidFill>
                <a:latin typeface="Arial" panose="020B0604020202020204" pitchFamily="34" charset="0"/>
                <a:cs typeface="Arial" panose="020B0604020202020204" pitchFamily="34" charset="0"/>
              </a:rPr>
              <a:t>healthful </a:t>
            </a:r>
            <a:r>
              <a:rPr sz="1100" spc="15" dirty="0">
                <a:solidFill>
                  <a:srgbClr val="666666"/>
                </a:solidFill>
                <a:latin typeface="Arial" panose="020B0604020202020204" pitchFamily="34" charset="0"/>
                <a:cs typeface="Arial" panose="020B0604020202020204" pitchFamily="34" charset="0"/>
              </a:rPr>
              <a:t>learning </a:t>
            </a:r>
            <a:r>
              <a:rPr sz="1100" spc="30" dirty="0">
                <a:solidFill>
                  <a:srgbClr val="666666"/>
                </a:solidFill>
                <a:latin typeface="Arial" panose="020B0604020202020204" pitchFamily="34" charset="0"/>
                <a:cs typeface="Arial" panose="020B0604020202020204" pitchFamily="34" charset="0"/>
              </a:rPr>
              <a:t>environment </a:t>
            </a:r>
            <a:r>
              <a:rPr sz="1100" spc="40" dirty="0">
                <a:solidFill>
                  <a:srgbClr val="666666"/>
                </a:solidFill>
                <a:latin typeface="Arial" panose="020B0604020202020204" pitchFamily="34" charset="0"/>
                <a:cs typeface="Arial" panose="020B0604020202020204" pitchFamily="34" charset="0"/>
              </a:rPr>
              <a:t>through </a:t>
            </a:r>
            <a:r>
              <a:rPr sz="1100" spc="25" dirty="0">
                <a:solidFill>
                  <a:srgbClr val="666666"/>
                </a:solidFill>
                <a:latin typeface="Arial" panose="020B0604020202020204" pitchFamily="34" charset="0"/>
                <a:cs typeface="Arial" panose="020B0604020202020204" pitchFamily="34" charset="0"/>
              </a:rPr>
              <a:t>the </a:t>
            </a:r>
            <a:r>
              <a:rPr sz="1100" spc="40" dirty="0">
                <a:solidFill>
                  <a:srgbClr val="666666"/>
                </a:solidFill>
                <a:latin typeface="Arial" panose="020B0604020202020204" pitchFamily="34" charset="0"/>
                <a:cs typeface="Arial" panose="020B0604020202020204" pitchFamily="34" charset="0"/>
              </a:rPr>
              <a:t>use  </a:t>
            </a:r>
            <a:r>
              <a:rPr sz="1100" spc="15" dirty="0">
                <a:solidFill>
                  <a:srgbClr val="666666"/>
                </a:solidFill>
                <a:latin typeface="Arial" panose="020B0604020202020204" pitchFamily="34" charset="0"/>
                <a:cs typeface="Arial" panose="020B0604020202020204" pitchFamily="34" charset="0"/>
              </a:rPr>
              <a:t>of </a:t>
            </a:r>
            <a:r>
              <a:rPr sz="1100" spc="45" dirty="0">
                <a:solidFill>
                  <a:srgbClr val="666666"/>
                </a:solidFill>
                <a:latin typeface="Arial" panose="020B0604020202020204" pitchFamily="34" charset="0"/>
                <a:cs typeface="Arial" panose="020B0604020202020204" pitchFamily="34" charset="0"/>
              </a:rPr>
              <a:t>smart </a:t>
            </a:r>
            <a:r>
              <a:rPr sz="1100" spc="60" dirty="0">
                <a:solidFill>
                  <a:srgbClr val="666666"/>
                </a:solidFill>
                <a:latin typeface="Arial" panose="020B0604020202020204" pitchFamily="34" charset="0"/>
                <a:cs typeface="Arial" panose="020B0604020202020204" pitchFamily="34" charset="0"/>
              </a:rPr>
              <a:t>occupanc</a:t>
            </a:r>
            <a:r>
              <a:rPr sz="1100" spc="50" dirty="0">
                <a:solidFill>
                  <a:srgbClr val="666666"/>
                </a:solidFill>
                <a:latin typeface="Arial" panose="020B0604020202020204" pitchFamily="34" charset="0"/>
                <a:cs typeface="Arial" panose="020B0604020202020204" pitchFamily="34" charset="0"/>
              </a:rPr>
              <a:t>y-based </a:t>
            </a:r>
            <a:r>
              <a:rPr sz="1100" spc="-50" dirty="0">
                <a:solidFill>
                  <a:srgbClr val="666666"/>
                </a:solidFill>
                <a:latin typeface="Arial" panose="020B0604020202020204" pitchFamily="34" charset="0"/>
                <a:cs typeface="Arial" panose="020B0604020202020204" pitchFamily="34" charset="0"/>
              </a:rPr>
              <a:t>HVAC </a:t>
            </a:r>
            <a:r>
              <a:rPr sz="1100" spc="45" dirty="0">
                <a:solidFill>
                  <a:srgbClr val="666666"/>
                </a:solidFill>
                <a:latin typeface="Arial" panose="020B0604020202020204" pitchFamily="34" charset="0"/>
                <a:cs typeface="Arial" panose="020B0604020202020204" pitchFamily="34" charset="0"/>
              </a:rPr>
              <a:t>energy</a:t>
            </a:r>
            <a:r>
              <a:rPr sz="1100" spc="-114" dirty="0">
                <a:solidFill>
                  <a:srgbClr val="666666"/>
                </a:solidFill>
                <a:latin typeface="Arial" panose="020B0604020202020204" pitchFamily="34" charset="0"/>
                <a:cs typeface="Arial" panose="020B0604020202020204" pitchFamily="34" charset="0"/>
              </a:rPr>
              <a:t> </a:t>
            </a:r>
            <a:r>
              <a:rPr sz="1100" spc="30" dirty="0">
                <a:solidFill>
                  <a:srgbClr val="666666"/>
                </a:solidFill>
                <a:latin typeface="Arial" panose="020B0604020202020204" pitchFamily="34" charset="0"/>
                <a:cs typeface="Arial" panose="020B0604020202020204" pitchFamily="34" charset="0"/>
              </a:rPr>
              <a:t>monitors.</a:t>
            </a:r>
            <a:endParaRPr sz="1100" dirty="0">
              <a:latin typeface="Arial" panose="020B0604020202020204" pitchFamily="34" charset="0"/>
              <a:cs typeface="Arial" panose="020B0604020202020204" pitchFamily="34" charset="0"/>
            </a:endParaRPr>
          </a:p>
        </p:txBody>
      </p:sp>
      <p:sp>
        <p:nvSpPr>
          <p:cNvPr id="6" name="object 6"/>
          <p:cNvSpPr/>
          <p:nvPr/>
        </p:nvSpPr>
        <p:spPr>
          <a:xfrm>
            <a:off x="5044440" y="473964"/>
            <a:ext cx="4099559" cy="4529327"/>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6156959" y="2237232"/>
            <a:ext cx="1892935" cy="669290"/>
          </a:xfrm>
          <a:custGeom>
            <a:avLst/>
            <a:gdLst/>
            <a:ahLst/>
            <a:cxnLst/>
            <a:rect l="l" t="t" r="r" b="b"/>
            <a:pathLst>
              <a:path w="1892934" h="669289">
                <a:moveTo>
                  <a:pt x="0" y="0"/>
                </a:moveTo>
                <a:lnTo>
                  <a:pt x="1892681" y="0"/>
                </a:lnTo>
                <a:lnTo>
                  <a:pt x="1892681" y="668782"/>
                </a:lnTo>
                <a:lnTo>
                  <a:pt x="0" y="668782"/>
                </a:lnTo>
                <a:lnTo>
                  <a:pt x="0" y="0"/>
                </a:lnTo>
                <a:close/>
              </a:path>
            </a:pathLst>
          </a:custGeom>
          <a:solidFill>
            <a:srgbClr val="FFFFFF">
              <a:alpha val="43527"/>
            </a:srgbClr>
          </a:solidFill>
        </p:spPr>
        <p:txBody>
          <a:bodyPr wrap="square" lIns="0" tIns="0" rIns="0" bIns="0" rtlCol="0"/>
          <a:lstStyle/>
          <a:p>
            <a:endParaRPr dirty="0"/>
          </a:p>
        </p:txBody>
      </p:sp>
      <p:sp>
        <p:nvSpPr>
          <p:cNvPr id="9" name="object 9"/>
          <p:cNvSpPr/>
          <p:nvPr/>
        </p:nvSpPr>
        <p:spPr>
          <a:xfrm>
            <a:off x="6156959" y="2237232"/>
            <a:ext cx="1892935" cy="669290"/>
          </a:xfrm>
          <a:custGeom>
            <a:avLst/>
            <a:gdLst/>
            <a:ahLst/>
            <a:cxnLst/>
            <a:rect l="l" t="t" r="r" b="b"/>
            <a:pathLst>
              <a:path w="1892934" h="669289">
                <a:moveTo>
                  <a:pt x="0" y="0"/>
                </a:moveTo>
                <a:lnTo>
                  <a:pt x="1892681" y="0"/>
                </a:lnTo>
                <a:lnTo>
                  <a:pt x="1892681" y="668782"/>
                </a:lnTo>
                <a:lnTo>
                  <a:pt x="0" y="668782"/>
                </a:lnTo>
                <a:lnTo>
                  <a:pt x="0" y="0"/>
                </a:lnTo>
                <a:close/>
              </a:path>
            </a:pathLst>
          </a:custGeom>
          <a:ln w="9144">
            <a:solidFill>
              <a:srgbClr val="FFFFFF"/>
            </a:solidFill>
          </a:ln>
        </p:spPr>
        <p:txBody>
          <a:bodyPr wrap="square" lIns="0" tIns="0" rIns="0" bIns="0" rtlCol="0"/>
          <a:lstStyle/>
          <a:p>
            <a:endParaRPr dirty="0"/>
          </a:p>
        </p:txBody>
      </p:sp>
      <p:sp>
        <p:nvSpPr>
          <p:cNvPr id="10" name="object 10"/>
          <p:cNvSpPr txBox="1"/>
          <p:nvPr/>
        </p:nvSpPr>
        <p:spPr>
          <a:xfrm>
            <a:off x="6156959" y="2334196"/>
            <a:ext cx="1892935" cy="351378"/>
          </a:xfrm>
          <a:prstGeom prst="rect">
            <a:avLst/>
          </a:prstGeom>
        </p:spPr>
        <p:txBody>
          <a:bodyPr vert="horz" wrap="square" lIns="0" tIns="12700" rIns="0" bIns="0" rtlCol="0">
            <a:spAutoFit/>
          </a:bodyPr>
          <a:lstStyle/>
          <a:p>
            <a:pPr marL="127635" algn="ctr">
              <a:lnSpc>
                <a:spcPct val="100000"/>
              </a:lnSpc>
              <a:spcBef>
                <a:spcPts val="100"/>
              </a:spcBef>
            </a:pPr>
            <a:r>
              <a:rPr sz="2200" spc="10" dirty="0">
                <a:solidFill>
                  <a:srgbClr val="FFFFFF"/>
                </a:solidFill>
                <a:latin typeface="Arial" panose="020B0604020202020204" pitchFamily="34" charset="0"/>
                <a:cs typeface="Arial" panose="020B0604020202020204" pitchFamily="34" charset="0"/>
              </a:rPr>
              <a:t>Key</a:t>
            </a:r>
            <a:r>
              <a:rPr sz="2200" spc="25" dirty="0">
                <a:solidFill>
                  <a:srgbClr val="FFFFFF"/>
                </a:solidFill>
                <a:latin typeface="Arial" panose="020B0604020202020204" pitchFamily="34" charset="0"/>
                <a:cs typeface="Arial" panose="020B0604020202020204" pitchFamily="34" charset="0"/>
              </a:rPr>
              <a:t> </a:t>
            </a:r>
            <a:r>
              <a:rPr sz="2200" spc="50" dirty="0">
                <a:solidFill>
                  <a:srgbClr val="FFFFFF"/>
                </a:solidFill>
                <a:latin typeface="Arial" panose="020B0604020202020204" pitchFamily="34" charset="0"/>
                <a:cs typeface="Arial" panose="020B0604020202020204" pitchFamily="34" charset="0"/>
              </a:rPr>
              <a:t>Benefits</a:t>
            </a:r>
            <a:endParaRPr sz="22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42660" y="603504"/>
            <a:ext cx="2985515" cy="4250435"/>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05067" y="122160"/>
            <a:ext cx="5403215" cy="1475276"/>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The </a:t>
            </a:r>
            <a:r>
              <a:rPr sz="1100" spc="-5" dirty="0">
                <a:solidFill>
                  <a:srgbClr val="FFFFFF"/>
                </a:solidFill>
                <a:latin typeface="Arial"/>
                <a:cs typeface="Arial"/>
              </a:rPr>
              <a:t>Solution: Clean Air </a:t>
            </a:r>
            <a:r>
              <a:rPr sz="1100" dirty="0">
                <a:solidFill>
                  <a:srgbClr val="FFFFFF"/>
                </a:solidFill>
                <a:latin typeface="Arial"/>
                <a:cs typeface="Arial"/>
              </a:rPr>
              <a:t>for</a:t>
            </a:r>
            <a:r>
              <a:rPr sz="1100" spc="-55" dirty="0">
                <a:solidFill>
                  <a:srgbClr val="FFFFFF"/>
                </a:solidFill>
                <a:latin typeface="Arial"/>
                <a:cs typeface="Arial"/>
              </a:rPr>
              <a:t> </a:t>
            </a:r>
            <a:r>
              <a:rPr sz="1100" spc="-5" dirty="0">
                <a:solidFill>
                  <a:srgbClr val="FFFFFF"/>
                </a:solidFill>
                <a:latin typeface="Arial"/>
                <a:cs typeface="Arial"/>
              </a:rPr>
              <a:t>Schools</a:t>
            </a:r>
            <a:endParaRPr sz="1100" dirty="0">
              <a:latin typeface="Arial"/>
              <a:cs typeface="Arial"/>
            </a:endParaRPr>
          </a:p>
          <a:p>
            <a:pPr>
              <a:lnSpc>
                <a:spcPct val="100000"/>
              </a:lnSpc>
            </a:pPr>
            <a:endParaRPr sz="1200" dirty="0">
              <a:latin typeface="Times New Roman"/>
              <a:cs typeface="Times New Roman"/>
            </a:endParaRPr>
          </a:p>
          <a:p>
            <a:pPr>
              <a:lnSpc>
                <a:spcPct val="100000"/>
              </a:lnSpc>
              <a:spcBef>
                <a:spcPts val="55"/>
              </a:spcBef>
            </a:pPr>
            <a:endParaRPr sz="1050" dirty="0">
              <a:cs typeface="Times New Roman"/>
            </a:endParaRPr>
          </a:p>
          <a:p>
            <a:pPr marL="127000">
              <a:lnSpc>
                <a:spcPct val="100000"/>
              </a:lnSpc>
            </a:pPr>
            <a:r>
              <a:rPr sz="1200" b="1" spc="-15" dirty="0">
                <a:solidFill>
                  <a:srgbClr val="666666"/>
                </a:solidFill>
                <a:latin typeface="Arial" panose="020B0604020202020204" pitchFamily="34" charset="0"/>
                <a:cs typeface="Arial" panose="020B0604020202020204" pitchFamily="34" charset="0"/>
              </a:rPr>
              <a:t>The</a:t>
            </a:r>
            <a:r>
              <a:rPr sz="1200" b="1" spc="-80" dirty="0">
                <a:solidFill>
                  <a:srgbClr val="666666"/>
                </a:solidFill>
                <a:latin typeface="Arial" panose="020B0604020202020204" pitchFamily="34" charset="0"/>
                <a:cs typeface="Arial" panose="020B0604020202020204" pitchFamily="34" charset="0"/>
              </a:rPr>
              <a:t> </a:t>
            </a:r>
            <a:r>
              <a:rPr sz="1200" b="1" spc="-40" dirty="0">
                <a:solidFill>
                  <a:srgbClr val="666666"/>
                </a:solidFill>
                <a:latin typeface="Arial" panose="020B0604020202020204" pitchFamily="34" charset="0"/>
                <a:cs typeface="Arial" panose="020B0604020202020204" pitchFamily="34" charset="0"/>
              </a:rPr>
              <a:t>road</a:t>
            </a:r>
            <a:r>
              <a:rPr sz="1200" b="1" spc="-75" dirty="0">
                <a:solidFill>
                  <a:srgbClr val="666666"/>
                </a:solidFill>
                <a:latin typeface="Arial" panose="020B0604020202020204" pitchFamily="34" charset="0"/>
                <a:cs typeface="Arial" panose="020B0604020202020204" pitchFamily="34" charset="0"/>
              </a:rPr>
              <a:t> </a:t>
            </a:r>
            <a:r>
              <a:rPr sz="1200" b="1" spc="-35" dirty="0">
                <a:solidFill>
                  <a:srgbClr val="666666"/>
                </a:solidFill>
                <a:latin typeface="Arial" panose="020B0604020202020204" pitchFamily="34" charset="0"/>
                <a:cs typeface="Arial" panose="020B0604020202020204" pitchFamily="34" charset="0"/>
              </a:rPr>
              <a:t>to</a:t>
            </a:r>
            <a:r>
              <a:rPr sz="1200" b="1" spc="-120" dirty="0">
                <a:solidFill>
                  <a:srgbClr val="666666"/>
                </a:solidFill>
                <a:latin typeface="Arial" panose="020B0604020202020204" pitchFamily="34" charset="0"/>
                <a:cs typeface="Arial" panose="020B0604020202020204" pitchFamily="34" charset="0"/>
              </a:rPr>
              <a:t> </a:t>
            </a:r>
            <a:r>
              <a:rPr sz="1200" b="1" spc="-60" dirty="0">
                <a:solidFill>
                  <a:srgbClr val="666666"/>
                </a:solidFill>
                <a:latin typeface="Arial" panose="020B0604020202020204" pitchFamily="34" charset="0"/>
                <a:cs typeface="Arial" panose="020B0604020202020204" pitchFamily="34" charset="0"/>
              </a:rPr>
              <a:t>becoming</a:t>
            </a:r>
            <a:r>
              <a:rPr sz="1200" b="1" spc="-85" dirty="0">
                <a:solidFill>
                  <a:srgbClr val="666666"/>
                </a:solidFill>
                <a:latin typeface="Arial" panose="020B0604020202020204" pitchFamily="34" charset="0"/>
                <a:cs typeface="Arial" panose="020B0604020202020204" pitchFamily="34" charset="0"/>
              </a:rPr>
              <a:t> </a:t>
            </a:r>
            <a:r>
              <a:rPr sz="1200" b="1" spc="-5" dirty="0">
                <a:solidFill>
                  <a:srgbClr val="666666"/>
                </a:solidFill>
                <a:latin typeface="Arial" panose="020B0604020202020204" pitchFamily="34" charset="0"/>
                <a:cs typeface="Arial" panose="020B0604020202020204" pitchFamily="34" charset="0"/>
              </a:rPr>
              <a:t>a</a:t>
            </a:r>
            <a:r>
              <a:rPr sz="1200" b="1" spc="90" dirty="0">
                <a:solidFill>
                  <a:srgbClr val="666666"/>
                </a:solidFill>
                <a:latin typeface="Arial" panose="020B0604020202020204" pitchFamily="34" charset="0"/>
                <a:cs typeface="Arial" panose="020B0604020202020204" pitchFamily="34" charset="0"/>
              </a:rPr>
              <a:t> </a:t>
            </a:r>
            <a:r>
              <a:rPr sz="1200" b="1" spc="-25" dirty="0">
                <a:solidFill>
                  <a:srgbClr val="666666"/>
                </a:solidFill>
                <a:latin typeface="Arial" panose="020B0604020202020204" pitchFamily="34" charset="0"/>
                <a:cs typeface="Arial" panose="020B0604020202020204" pitchFamily="34" charset="0"/>
              </a:rPr>
              <a:t>Clean</a:t>
            </a:r>
            <a:r>
              <a:rPr sz="1200" b="1" spc="-85" dirty="0">
                <a:solidFill>
                  <a:srgbClr val="666666"/>
                </a:solidFill>
                <a:latin typeface="Arial" panose="020B0604020202020204" pitchFamily="34" charset="0"/>
                <a:cs typeface="Arial" panose="020B0604020202020204" pitchFamily="34" charset="0"/>
              </a:rPr>
              <a:t> </a:t>
            </a:r>
            <a:r>
              <a:rPr sz="1200" b="1" spc="-60" dirty="0">
                <a:solidFill>
                  <a:srgbClr val="666666"/>
                </a:solidFill>
                <a:latin typeface="Arial" panose="020B0604020202020204" pitchFamily="34" charset="0"/>
                <a:cs typeface="Arial" panose="020B0604020202020204" pitchFamily="34" charset="0"/>
              </a:rPr>
              <a:t>Air</a:t>
            </a:r>
            <a:r>
              <a:rPr sz="1200" b="1" spc="-90" dirty="0">
                <a:solidFill>
                  <a:srgbClr val="666666"/>
                </a:solidFill>
                <a:latin typeface="Arial" panose="020B0604020202020204" pitchFamily="34" charset="0"/>
                <a:cs typeface="Arial" panose="020B0604020202020204" pitchFamily="34" charset="0"/>
              </a:rPr>
              <a:t> </a:t>
            </a:r>
            <a:r>
              <a:rPr sz="1200" b="1" spc="-45" dirty="0">
                <a:solidFill>
                  <a:srgbClr val="666666"/>
                </a:solidFill>
                <a:latin typeface="Arial" panose="020B0604020202020204" pitchFamily="34" charset="0"/>
                <a:cs typeface="Arial" panose="020B0604020202020204" pitchFamily="34" charset="0"/>
              </a:rPr>
              <a:t>School</a:t>
            </a:r>
            <a:r>
              <a:rPr sz="1200" b="1" spc="-110" dirty="0">
                <a:solidFill>
                  <a:srgbClr val="666666"/>
                </a:solidFill>
                <a:latin typeface="Arial" panose="020B0604020202020204" pitchFamily="34" charset="0"/>
                <a:cs typeface="Arial" panose="020B0604020202020204" pitchFamily="34" charset="0"/>
              </a:rPr>
              <a:t> </a:t>
            </a:r>
            <a:r>
              <a:rPr sz="1200" b="1" spc="-60" dirty="0">
                <a:solidFill>
                  <a:srgbClr val="666666"/>
                </a:solidFill>
                <a:latin typeface="Arial" panose="020B0604020202020204" pitchFamily="34" charset="0"/>
                <a:cs typeface="Arial" panose="020B0604020202020204" pitchFamily="34" charset="0"/>
              </a:rPr>
              <a:t>includes</a:t>
            </a:r>
            <a:r>
              <a:rPr sz="1200" b="1" spc="-90" dirty="0">
                <a:solidFill>
                  <a:srgbClr val="666666"/>
                </a:solidFill>
                <a:latin typeface="Arial" panose="020B0604020202020204" pitchFamily="34" charset="0"/>
                <a:cs typeface="Arial" panose="020B0604020202020204" pitchFamily="34" charset="0"/>
              </a:rPr>
              <a:t> </a:t>
            </a:r>
            <a:r>
              <a:rPr sz="1200" b="1" spc="-35" dirty="0">
                <a:solidFill>
                  <a:srgbClr val="666666"/>
                </a:solidFill>
                <a:latin typeface="Arial" panose="020B0604020202020204" pitchFamily="34" charset="0"/>
                <a:cs typeface="Arial" panose="020B0604020202020204" pitchFamily="34" charset="0"/>
              </a:rPr>
              <a:t>these</a:t>
            </a:r>
            <a:r>
              <a:rPr sz="1200" b="1" spc="-100" dirty="0">
                <a:solidFill>
                  <a:srgbClr val="666666"/>
                </a:solidFill>
                <a:latin typeface="Arial" panose="020B0604020202020204" pitchFamily="34" charset="0"/>
                <a:cs typeface="Arial" panose="020B0604020202020204" pitchFamily="34" charset="0"/>
              </a:rPr>
              <a:t> </a:t>
            </a:r>
            <a:r>
              <a:rPr sz="1200" b="1" spc="-55" dirty="0">
                <a:solidFill>
                  <a:srgbClr val="666666"/>
                </a:solidFill>
                <a:latin typeface="Arial" panose="020B0604020202020204" pitchFamily="34" charset="0"/>
                <a:cs typeface="Arial" panose="020B0604020202020204" pitchFamily="34" charset="0"/>
              </a:rPr>
              <a:t>steps:</a:t>
            </a:r>
            <a:endParaRPr sz="1200" dirty="0">
              <a:latin typeface="Arial" panose="020B0604020202020204" pitchFamily="34" charset="0"/>
              <a:cs typeface="Arial" panose="020B0604020202020204" pitchFamily="34" charset="0"/>
            </a:endParaRPr>
          </a:p>
          <a:p>
            <a:pPr marL="583565" marR="5080" indent="-285115">
              <a:lnSpc>
                <a:spcPct val="114999"/>
              </a:lnSpc>
              <a:spcBef>
                <a:spcPts val="384"/>
              </a:spcBef>
              <a:buFont typeface="Arial" panose="020B0604020202020204" pitchFamily="34" charset="0"/>
              <a:buChar char="•"/>
              <a:tabLst>
                <a:tab pos="583565" algn="l"/>
                <a:tab pos="3521710" algn="l"/>
              </a:tabLst>
            </a:pPr>
            <a:r>
              <a:rPr sz="1050" b="1" spc="-55" dirty="0">
                <a:solidFill>
                  <a:srgbClr val="666666"/>
                </a:solidFill>
                <a:latin typeface="Arial" panose="020B0604020202020204" pitchFamily="34" charset="0"/>
                <a:cs typeface="Arial" panose="020B0604020202020204" pitchFamily="34" charset="0"/>
              </a:rPr>
              <a:t>Assessment  </a:t>
            </a:r>
            <a:r>
              <a:rPr sz="1050" b="1" spc="-35" dirty="0">
                <a:solidFill>
                  <a:srgbClr val="666666"/>
                </a:solidFill>
                <a:latin typeface="Arial" panose="020B0604020202020204" pitchFamily="34" charset="0"/>
                <a:cs typeface="Arial" panose="020B0604020202020204" pitchFamily="34" charset="0"/>
              </a:rPr>
              <a:t>and </a:t>
            </a:r>
            <a:r>
              <a:rPr sz="1050" b="1" spc="-50" dirty="0">
                <a:solidFill>
                  <a:srgbClr val="666666"/>
                </a:solidFill>
                <a:latin typeface="Arial" panose="020B0604020202020204" pitchFamily="34" charset="0"/>
                <a:cs typeface="Arial" panose="020B0604020202020204" pitchFamily="34" charset="0"/>
              </a:rPr>
              <a:t>Creation </a:t>
            </a:r>
            <a:r>
              <a:rPr sz="1050" b="1" spc="-35" dirty="0">
                <a:solidFill>
                  <a:srgbClr val="666666"/>
                </a:solidFill>
                <a:latin typeface="Arial" panose="020B0604020202020204" pitchFamily="34" charset="0"/>
                <a:cs typeface="Arial" panose="020B0604020202020204" pitchFamily="34" charset="0"/>
              </a:rPr>
              <a:t>of </a:t>
            </a:r>
            <a:r>
              <a:rPr sz="1050" b="1" spc="-5" dirty="0">
                <a:solidFill>
                  <a:srgbClr val="666666"/>
                </a:solidFill>
                <a:latin typeface="Arial" panose="020B0604020202020204" pitchFamily="34" charset="0"/>
                <a:cs typeface="Arial" panose="020B0604020202020204" pitchFamily="34" charset="0"/>
              </a:rPr>
              <a:t>a</a:t>
            </a:r>
            <a:r>
              <a:rPr sz="1050" b="1" spc="-65" dirty="0">
                <a:solidFill>
                  <a:srgbClr val="666666"/>
                </a:solidFill>
                <a:latin typeface="Arial" panose="020B0604020202020204" pitchFamily="34" charset="0"/>
                <a:cs typeface="Arial" panose="020B0604020202020204" pitchFamily="34" charset="0"/>
              </a:rPr>
              <a:t> </a:t>
            </a:r>
            <a:r>
              <a:rPr sz="1050" b="1" spc="-60" dirty="0">
                <a:solidFill>
                  <a:srgbClr val="666666"/>
                </a:solidFill>
                <a:latin typeface="Arial" panose="020B0604020202020204" pitchFamily="34" charset="0"/>
                <a:cs typeface="Arial" panose="020B0604020202020204" pitchFamily="34" charset="0"/>
              </a:rPr>
              <a:t>Solutions</a:t>
            </a:r>
            <a:r>
              <a:rPr sz="1050" b="1" spc="25" dirty="0">
                <a:solidFill>
                  <a:srgbClr val="666666"/>
                </a:solidFill>
                <a:latin typeface="Arial" panose="020B0604020202020204" pitchFamily="34" charset="0"/>
                <a:cs typeface="Arial" panose="020B0604020202020204" pitchFamily="34" charset="0"/>
              </a:rPr>
              <a:t> </a:t>
            </a:r>
            <a:r>
              <a:rPr sz="1050" b="1" spc="-45" dirty="0">
                <a:solidFill>
                  <a:srgbClr val="666666"/>
                </a:solidFill>
                <a:latin typeface="Arial" panose="020B0604020202020204" pitchFamily="34" charset="0"/>
                <a:cs typeface="Arial" panose="020B0604020202020204" pitchFamily="34" charset="0"/>
              </a:rPr>
              <a:t>Report:</a:t>
            </a:r>
            <a:r>
              <a:rPr lang="en-US" sz="1000" b="1" spc="-45" dirty="0">
                <a:solidFill>
                  <a:srgbClr val="666666"/>
                </a:solidFill>
                <a:latin typeface="Arial" panose="020B0604020202020204" pitchFamily="34" charset="0"/>
                <a:cs typeface="Arial" panose="020B0604020202020204" pitchFamily="34" charset="0"/>
              </a:rPr>
              <a:t> </a:t>
            </a:r>
            <a:r>
              <a:rPr sz="1000" spc="-20" dirty="0">
                <a:solidFill>
                  <a:srgbClr val="666666"/>
                </a:solidFill>
                <a:latin typeface="Arial" panose="020B0604020202020204" pitchFamily="34" charset="0"/>
                <a:cs typeface="Arial" panose="020B0604020202020204" pitchFamily="34" charset="0"/>
              </a:rPr>
              <a:t>Clean </a:t>
            </a:r>
            <a:r>
              <a:rPr sz="1000" spc="-10" dirty="0">
                <a:solidFill>
                  <a:srgbClr val="666666"/>
                </a:solidFill>
                <a:latin typeface="Arial" panose="020B0604020202020204" pitchFamily="34" charset="0"/>
                <a:cs typeface="Arial" panose="020B0604020202020204" pitchFamily="34" charset="0"/>
              </a:rPr>
              <a:t>air specialists </a:t>
            </a:r>
            <a:r>
              <a:rPr sz="1000" spc="-15" dirty="0">
                <a:solidFill>
                  <a:srgbClr val="666666"/>
                </a:solidFill>
                <a:latin typeface="Arial" panose="020B0604020202020204" pitchFamily="34" charset="0"/>
                <a:cs typeface="Arial" panose="020B0604020202020204" pitchFamily="34" charset="0"/>
              </a:rPr>
              <a:t>assess your  </a:t>
            </a:r>
            <a:r>
              <a:rPr sz="1000" spc="-5" dirty="0">
                <a:solidFill>
                  <a:srgbClr val="666666"/>
                </a:solidFill>
                <a:latin typeface="Arial" panose="020B0604020202020204" pitchFamily="34" charset="0"/>
                <a:cs typeface="Arial" panose="020B0604020202020204" pitchFamily="34" charset="0"/>
              </a:rPr>
              <a:t>school </a:t>
            </a:r>
            <a:r>
              <a:rPr sz="1000" spc="-20" dirty="0">
                <a:solidFill>
                  <a:srgbClr val="666666"/>
                </a:solidFill>
                <a:latin typeface="Arial" panose="020B0604020202020204" pitchFamily="34" charset="0"/>
                <a:cs typeface="Arial" panose="020B0604020202020204" pitchFamily="34" charset="0"/>
              </a:rPr>
              <a:t>buildings </a:t>
            </a:r>
            <a:r>
              <a:rPr sz="1000" spc="-15" dirty="0">
                <a:solidFill>
                  <a:srgbClr val="666666"/>
                </a:solidFill>
                <a:latin typeface="Arial" panose="020B0604020202020204" pitchFamily="34" charset="0"/>
                <a:cs typeface="Arial" panose="020B0604020202020204" pitchFamily="34" charset="0"/>
              </a:rPr>
              <a:t>and </a:t>
            </a:r>
            <a:r>
              <a:rPr sz="1000" spc="-5" dirty="0">
                <a:solidFill>
                  <a:srgbClr val="666666"/>
                </a:solidFill>
                <a:latin typeface="Arial" panose="020B0604020202020204" pitchFamily="34" charset="0"/>
                <a:cs typeface="Arial" panose="020B0604020202020204" pitchFamily="34" charset="0"/>
              </a:rPr>
              <a:t>mechanical systems. They </a:t>
            </a:r>
            <a:r>
              <a:rPr sz="1000" spc="-15" dirty="0">
                <a:solidFill>
                  <a:srgbClr val="666666"/>
                </a:solidFill>
                <a:latin typeface="Arial" panose="020B0604020202020204" pitchFamily="34" charset="0"/>
                <a:cs typeface="Arial" panose="020B0604020202020204" pitchFamily="34" charset="0"/>
              </a:rPr>
              <a:t>generate </a:t>
            </a:r>
            <a:r>
              <a:rPr sz="1000" spc="-5" dirty="0">
                <a:solidFill>
                  <a:srgbClr val="666666"/>
                </a:solidFill>
                <a:latin typeface="Arial" panose="020B0604020202020204" pitchFamily="34" charset="0"/>
                <a:cs typeface="Arial" panose="020B0604020202020204" pitchFamily="34" charset="0"/>
              </a:rPr>
              <a:t>a </a:t>
            </a:r>
            <a:r>
              <a:rPr sz="1000" spc="-10" dirty="0">
                <a:solidFill>
                  <a:srgbClr val="666666"/>
                </a:solidFill>
                <a:latin typeface="Arial" panose="020B0604020202020204" pitchFamily="34" charset="0"/>
                <a:cs typeface="Arial" panose="020B0604020202020204" pitchFamily="34" charset="0"/>
              </a:rPr>
              <a:t>comprehensive Solutions  </a:t>
            </a:r>
            <a:r>
              <a:rPr sz="1000" spc="-15" dirty="0">
                <a:solidFill>
                  <a:srgbClr val="666666"/>
                </a:solidFill>
                <a:latin typeface="Arial" panose="020B0604020202020204" pitchFamily="34" charset="0"/>
                <a:cs typeface="Arial" panose="020B0604020202020204" pitchFamily="34" charset="0"/>
              </a:rPr>
              <a:t>Report </a:t>
            </a:r>
            <a:r>
              <a:rPr sz="1000" spc="-20" dirty="0">
                <a:solidFill>
                  <a:srgbClr val="666666"/>
                </a:solidFill>
                <a:latin typeface="Arial" panose="020B0604020202020204" pitchFamily="34" charset="0"/>
                <a:cs typeface="Arial" panose="020B0604020202020204" pitchFamily="34" charset="0"/>
              </a:rPr>
              <a:t>including </a:t>
            </a:r>
            <a:r>
              <a:rPr sz="1000" spc="-10" dirty="0">
                <a:solidFill>
                  <a:srgbClr val="666666"/>
                </a:solidFill>
                <a:latin typeface="Arial" panose="020B0604020202020204" pitchFamily="34" charset="0"/>
                <a:cs typeface="Arial" panose="020B0604020202020204" pitchFamily="34" charset="0"/>
              </a:rPr>
              <a:t>recommended technology </a:t>
            </a:r>
            <a:r>
              <a:rPr sz="1000" spc="-20" dirty="0">
                <a:solidFill>
                  <a:srgbClr val="666666"/>
                </a:solidFill>
                <a:latin typeface="Arial" panose="020B0604020202020204" pitchFamily="34" charset="0"/>
                <a:cs typeface="Arial" panose="020B0604020202020204" pitchFamily="34" charset="0"/>
              </a:rPr>
              <a:t>installations </a:t>
            </a:r>
            <a:r>
              <a:rPr sz="1000" spc="-15" dirty="0">
                <a:solidFill>
                  <a:srgbClr val="666666"/>
                </a:solidFill>
                <a:latin typeface="Arial" panose="020B0604020202020204" pitchFamily="34" charset="0"/>
                <a:cs typeface="Arial" panose="020B0604020202020204" pitchFamily="34" charset="0"/>
              </a:rPr>
              <a:t>and other actions </a:t>
            </a:r>
            <a:r>
              <a:rPr sz="1000" spc="-5" dirty="0">
                <a:solidFill>
                  <a:srgbClr val="666666"/>
                </a:solidFill>
                <a:latin typeface="Arial" panose="020B0604020202020204" pitchFamily="34" charset="0"/>
                <a:cs typeface="Arial" panose="020B0604020202020204" pitchFamily="34" charset="0"/>
              </a:rPr>
              <a:t>to </a:t>
            </a:r>
            <a:r>
              <a:rPr sz="1000" spc="-15" dirty="0">
                <a:solidFill>
                  <a:srgbClr val="666666"/>
                </a:solidFill>
                <a:latin typeface="Arial" panose="020B0604020202020204" pitchFamily="34" charset="0"/>
                <a:cs typeface="Arial" panose="020B0604020202020204" pitchFamily="34" charset="0"/>
              </a:rPr>
              <a:t>improve air  </a:t>
            </a:r>
            <a:r>
              <a:rPr sz="1000" spc="-20" dirty="0">
                <a:solidFill>
                  <a:srgbClr val="666666"/>
                </a:solidFill>
                <a:latin typeface="Arial" panose="020B0604020202020204" pitchFamily="34" charset="0"/>
                <a:cs typeface="Arial" panose="020B0604020202020204" pitchFamily="34" charset="0"/>
              </a:rPr>
              <a:t>quality </a:t>
            </a:r>
            <a:r>
              <a:rPr sz="1000" spc="-15" dirty="0">
                <a:solidFill>
                  <a:srgbClr val="666666"/>
                </a:solidFill>
                <a:latin typeface="Arial" panose="020B0604020202020204" pitchFamily="34" charset="0"/>
                <a:cs typeface="Arial" panose="020B0604020202020204" pitchFamily="34" charset="0"/>
              </a:rPr>
              <a:t>and optimize </a:t>
            </a:r>
            <a:r>
              <a:rPr sz="1000" spc="-20" dirty="0">
                <a:solidFill>
                  <a:srgbClr val="666666"/>
                </a:solidFill>
                <a:latin typeface="Arial" panose="020B0604020202020204" pitchFamily="34" charset="0"/>
                <a:cs typeface="Arial" panose="020B0604020202020204" pitchFamily="34" charset="0"/>
              </a:rPr>
              <a:t>heating, </a:t>
            </a:r>
            <a:r>
              <a:rPr sz="1000" spc="-10" dirty="0">
                <a:solidFill>
                  <a:srgbClr val="666666"/>
                </a:solidFill>
                <a:latin typeface="Arial" panose="020B0604020202020204" pitchFamily="34" charset="0"/>
                <a:cs typeface="Arial" panose="020B0604020202020204" pitchFamily="34" charset="0"/>
              </a:rPr>
              <a:t>ventilation </a:t>
            </a:r>
            <a:r>
              <a:rPr sz="1000" spc="-15" dirty="0">
                <a:solidFill>
                  <a:srgbClr val="666666"/>
                </a:solidFill>
                <a:latin typeface="Arial" panose="020B0604020202020204" pitchFamily="34" charset="0"/>
                <a:cs typeface="Arial" panose="020B0604020202020204" pitchFamily="34" charset="0"/>
              </a:rPr>
              <a:t>and </a:t>
            </a:r>
            <a:r>
              <a:rPr sz="1000" spc="-10" dirty="0">
                <a:solidFill>
                  <a:srgbClr val="666666"/>
                </a:solidFill>
                <a:latin typeface="Arial" panose="020B0604020202020204" pitchFamily="34" charset="0"/>
                <a:cs typeface="Arial" panose="020B0604020202020204" pitchFamily="34" charset="0"/>
              </a:rPr>
              <a:t>air conditioning </a:t>
            </a:r>
            <a:r>
              <a:rPr sz="1000" spc="-5" dirty="0">
                <a:solidFill>
                  <a:srgbClr val="666666"/>
                </a:solidFill>
                <a:latin typeface="Arial" panose="020B0604020202020204" pitchFamily="34" charset="0"/>
                <a:cs typeface="Arial" panose="020B0604020202020204" pitchFamily="34" charset="0"/>
              </a:rPr>
              <a:t>systems</a:t>
            </a:r>
            <a:r>
              <a:rPr sz="1000" spc="45" dirty="0">
                <a:solidFill>
                  <a:srgbClr val="666666"/>
                </a:solidFill>
                <a:latin typeface="Arial" panose="020B0604020202020204" pitchFamily="34" charset="0"/>
                <a:cs typeface="Arial" panose="020B0604020202020204" pitchFamily="34" charset="0"/>
              </a:rPr>
              <a:t> </a:t>
            </a:r>
            <a:r>
              <a:rPr sz="1000" spc="-15" dirty="0">
                <a:solidFill>
                  <a:srgbClr val="666666"/>
                </a:solidFill>
                <a:latin typeface="Arial" panose="020B0604020202020204" pitchFamily="34" charset="0"/>
                <a:cs typeface="Arial" panose="020B0604020202020204" pitchFamily="34" charset="0"/>
              </a:rPr>
              <a:t>performance.</a:t>
            </a:r>
            <a:endParaRPr sz="1000" dirty="0">
              <a:latin typeface="Arial" panose="020B0604020202020204" pitchFamily="34" charset="0"/>
              <a:cs typeface="Arial" panose="020B0604020202020204" pitchFamily="34" charset="0"/>
            </a:endParaRPr>
          </a:p>
        </p:txBody>
      </p:sp>
      <p:sp>
        <p:nvSpPr>
          <p:cNvPr id="5" name="object 5"/>
          <p:cNvSpPr txBox="1"/>
          <p:nvPr/>
        </p:nvSpPr>
        <p:spPr>
          <a:xfrm>
            <a:off x="381000" y="1733550"/>
            <a:ext cx="4041737" cy="411010"/>
          </a:xfrm>
          <a:prstGeom prst="rect">
            <a:avLst/>
          </a:prstGeom>
        </p:spPr>
        <p:txBody>
          <a:bodyPr vert="horz" wrap="square" lIns="0" tIns="86995" rIns="0" bIns="0" rtlCol="0">
            <a:spAutoFit/>
          </a:bodyPr>
          <a:lstStyle/>
          <a:p>
            <a:pPr marL="297180" indent="-284480">
              <a:lnSpc>
                <a:spcPct val="100000"/>
              </a:lnSpc>
              <a:spcBef>
                <a:spcPts val="685"/>
              </a:spcBef>
              <a:buSzPct val="80000"/>
              <a:buFont typeface="Arial" panose="020B0604020202020204" pitchFamily="34" charset="0"/>
              <a:buChar char="•"/>
              <a:tabLst>
                <a:tab pos="297180" algn="l"/>
                <a:tab pos="297815" algn="l"/>
              </a:tabLst>
            </a:pPr>
            <a:r>
              <a:rPr sz="1050" b="1" spc="-45" dirty="0">
                <a:solidFill>
                  <a:srgbClr val="666666"/>
                </a:solidFill>
                <a:latin typeface="Arial" panose="020B0604020202020204" pitchFamily="34" charset="0"/>
                <a:cs typeface="Arial" panose="020B0604020202020204" pitchFamily="34" charset="0"/>
              </a:rPr>
              <a:t>Funding </a:t>
            </a:r>
            <a:r>
              <a:rPr sz="1050" b="1" spc="-50" dirty="0">
                <a:solidFill>
                  <a:srgbClr val="666666"/>
                </a:solidFill>
                <a:latin typeface="Arial" panose="020B0604020202020204" pitchFamily="34" charset="0"/>
                <a:cs typeface="Arial" panose="020B0604020202020204" pitchFamily="34" charset="0"/>
              </a:rPr>
              <a:t>Opportunities </a:t>
            </a:r>
            <a:r>
              <a:rPr sz="1050" b="1" spc="-5" dirty="0">
                <a:solidFill>
                  <a:srgbClr val="666666"/>
                </a:solidFill>
                <a:latin typeface="Arial" panose="020B0604020202020204" pitchFamily="34" charset="0"/>
                <a:cs typeface="Arial" panose="020B0604020202020204" pitchFamily="34" charset="0"/>
              </a:rPr>
              <a:t>:</a:t>
            </a:r>
            <a:endParaRPr sz="1050" dirty="0">
              <a:latin typeface="Arial" panose="020B0604020202020204" pitchFamily="34" charset="0"/>
              <a:cs typeface="Arial" panose="020B0604020202020204" pitchFamily="34" charset="0"/>
            </a:endParaRPr>
          </a:p>
          <a:p>
            <a:pPr marL="754380" lvl="1" indent="-170180">
              <a:lnSpc>
                <a:spcPct val="100000"/>
              </a:lnSpc>
              <a:buSzPct val="80000"/>
              <a:buFont typeface="Wingdings"/>
              <a:buChar char=""/>
              <a:tabLst>
                <a:tab pos="755015" algn="l"/>
              </a:tabLst>
            </a:pPr>
            <a:r>
              <a:rPr sz="1050" b="1" spc="35" dirty="0">
                <a:solidFill>
                  <a:srgbClr val="666666"/>
                </a:solidFill>
                <a:latin typeface="Arial" panose="020B0604020202020204" pitchFamily="34" charset="0"/>
                <a:cs typeface="Arial" panose="020B0604020202020204" pitchFamily="34" charset="0"/>
              </a:rPr>
              <a:t>S</a:t>
            </a:r>
            <a:r>
              <a:rPr lang="en-US" sz="1050" b="1" spc="35" dirty="0">
                <a:solidFill>
                  <a:srgbClr val="666666"/>
                </a:solidFill>
                <a:latin typeface="Arial" panose="020B0604020202020204" pitchFamily="34" charset="0"/>
                <a:cs typeface="Arial" panose="020B0604020202020204" pitchFamily="34" charset="0"/>
              </a:rPr>
              <a:t>EP</a:t>
            </a:r>
            <a:endParaRPr sz="1050" b="1" dirty="0">
              <a:latin typeface="Arial" panose="020B0604020202020204" pitchFamily="34" charset="0"/>
              <a:cs typeface="Arial" panose="020B0604020202020204" pitchFamily="34" charset="0"/>
            </a:endParaRPr>
          </a:p>
        </p:txBody>
      </p:sp>
      <p:sp>
        <p:nvSpPr>
          <p:cNvPr id="7" name="object 7"/>
          <p:cNvSpPr txBox="1"/>
          <p:nvPr/>
        </p:nvSpPr>
        <p:spPr>
          <a:xfrm>
            <a:off x="115825" y="2038351"/>
            <a:ext cx="5141975" cy="2218749"/>
          </a:xfrm>
          <a:prstGeom prst="rect">
            <a:avLst/>
          </a:prstGeom>
        </p:spPr>
        <p:txBody>
          <a:bodyPr vert="horz" wrap="square" lIns="0" tIns="12700" rIns="0" bIns="0" rtlCol="0">
            <a:spAutoFit/>
          </a:bodyPr>
          <a:lstStyle/>
          <a:p>
            <a:pPr marL="482600" marR="517525" indent="-171450">
              <a:lnSpc>
                <a:spcPct val="117000"/>
              </a:lnSpc>
              <a:spcBef>
                <a:spcPts val="100"/>
              </a:spcBef>
              <a:buFont typeface="Arial" panose="020B0604020202020204" pitchFamily="34" charset="0"/>
              <a:buChar char="•"/>
            </a:pPr>
            <a:endParaRPr lang="en-US" sz="1000" b="1" spc="-50" dirty="0">
              <a:solidFill>
                <a:srgbClr val="666666"/>
              </a:solidFill>
              <a:latin typeface="Arial" panose="020B0604020202020204" pitchFamily="34" charset="0"/>
              <a:cs typeface="Arial" panose="020B0604020202020204" pitchFamily="34" charset="0"/>
            </a:endParaRPr>
          </a:p>
          <a:p>
            <a:pPr marL="482600" marR="517525" indent="-171450">
              <a:lnSpc>
                <a:spcPct val="117000"/>
              </a:lnSpc>
              <a:spcBef>
                <a:spcPts val="100"/>
              </a:spcBef>
              <a:buFont typeface="Arial" panose="020B0604020202020204" pitchFamily="34" charset="0"/>
              <a:buChar char="•"/>
            </a:pPr>
            <a:r>
              <a:rPr lang="en-US" sz="1050" b="1" spc="-50" dirty="0">
                <a:solidFill>
                  <a:srgbClr val="666666"/>
                </a:solidFill>
                <a:latin typeface="Arial" panose="020B0604020202020204" pitchFamily="34" charset="0"/>
                <a:cs typeface="Arial" panose="020B0604020202020204" pitchFamily="34" charset="0"/>
              </a:rPr>
              <a:t>Installation </a:t>
            </a:r>
            <a:r>
              <a:rPr lang="en-US" sz="1050" b="1" spc="-35" dirty="0">
                <a:solidFill>
                  <a:srgbClr val="666666"/>
                </a:solidFill>
                <a:latin typeface="Arial" panose="020B0604020202020204" pitchFamily="34" charset="0"/>
                <a:cs typeface="Arial" panose="020B0604020202020204" pitchFamily="34" charset="0"/>
              </a:rPr>
              <a:t>of one or </a:t>
            </a:r>
            <a:r>
              <a:rPr lang="en-US" sz="1050" b="1" spc="-5" dirty="0">
                <a:solidFill>
                  <a:srgbClr val="666666"/>
                </a:solidFill>
                <a:latin typeface="Arial" panose="020B0604020202020204" pitchFamily="34" charset="0"/>
                <a:cs typeface="Arial" panose="020B0604020202020204" pitchFamily="34" charset="0"/>
              </a:rPr>
              <a:t>a </a:t>
            </a:r>
            <a:r>
              <a:rPr lang="en-US" sz="1050" b="1" spc="-60" dirty="0">
                <a:solidFill>
                  <a:srgbClr val="666666"/>
                </a:solidFill>
                <a:latin typeface="Arial" panose="020B0604020202020204" pitchFamily="34" charset="0"/>
                <a:cs typeface="Arial" panose="020B0604020202020204" pitchFamily="34" charset="0"/>
              </a:rPr>
              <a:t>combination </a:t>
            </a:r>
            <a:r>
              <a:rPr lang="en-US" sz="1050" b="1" spc="-35" dirty="0">
                <a:solidFill>
                  <a:srgbClr val="666666"/>
                </a:solidFill>
                <a:latin typeface="Arial" panose="020B0604020202020204" pitchFamily="34" charset="0"/>
                <a:cs typeface="Arial" panose="020B0604020202020204" pitchFamily="34" charset="0"/>
              </a:rPr>
              <a:t>of </a:t>
            </a:r>
            <a:r>
              <a:rPr lang="en-US" sz="1050" b="1" spc="-50" dirty="0">
                <a:solidFill>
                  <a:srgbClr val="666666"/>
                </a:solidFill>
                <a:latin typeface="Arial" panose="020B0604020202020204" pitchFamily="34" charset="0"/>
                <a:cs typeface="Arial" panose="020B0604020202020204" pitchFamily="34" charset="0"/>
              </a:rPr>
              <a:t>recommended</a:t>
            </a:r>
            <a:r>
              <a:rPr lang="en-US" sz="1050" b="1" spc="-140" dirty="0">
                <a:solidFill>
                  <a:srgbClr val="666666"/>
                </a:solidFill>
                <a:latin typeface="Arial" panose="020B0604020202020204" pitchFamily="34" charset="0"/>
                <a:cs typeface="Arial" panose="020B0604020202020204" pitchFamily="34" charset="0"/>
              </a:rPr>
              <a:t> </a:t>
            </a:r>
            <a:r>
              <a:rPr lang="en-US" sz="1050" b="1" spc="-50" dirty="0">
                <a:solidFill>
                  <a:srgbClr val="666666"/>
                </a:solidFill>
                <a:latin typeface="Arial" panose="020B0604020202020204" pitchFamily="34" charset="0"/>
                <a:cs typeface="Arial" panose="020B0604020202020204" pitchFamily="34" charset="0"/>
              </a:rPr>
              <a:t>technologies</a:t>
            </a:r>
            <a:r>
              <a:rPr lang="en-US" sz="1100" b="1" spc="-50" dirty="0">
                <a:solidFill>
                  <a:srgbClr val="666666"/>
                </a:solidFill>
                <a:latin typeface="Arial" panose="020B0604020202020204" pitchFamily="34" charset="0"/>
                <a:cs typeface="Arial" panose="020B0604020202020204" pitchFamily="34" charset="0"/>
              </a:rPr>
              <a:t> : </a:t>
            </a:r>
            <a:r>
              <a:rPr lang="en-US" sz="1000" spc="-50" dirty="0">
                <a:solidFill>
                  <a:srgbClr val="666666"/>
                </a:solidFill>
                <a:latin typeface="Arial" panose="020B0604020202020204" pitchFamily="34" charset="0"/>
                <a:cs typeface="Arial" panose="020B0604020202020204" pitchFamily="34" charset="0"/>
              </a:rPr>
              <a:t>Air</a:t>
            </a:r>
            <a:r>
              <a:rPr lang="en-US" sz="1000" spc="-45" dirty="0">
                <a:solidFill>
                  <a:srgbClr val="666666"/>
                </a:solidFill>
                <a:latin typeface="Arial" panose="020B0604020202020204" pitchFamily="34" charset="0"/>
                <a:cs typeface="Arial" panose="020B0604020202020204" pitchFamily="34" charset="0"/>
              </a:rPr>
              <a:t> cleaning and </a:t>
            </a:r>
            <a:r>
              <a:rPr sz="1000" spc="-45" dirty="0">
                <a:solidFill>
                  <a:srgbClr val="666666"/>
                </a:solidFill>
                <a:latin typeface="Arial" panose="020B0604020202020204" pitchFamily="34" charset="0"/>
                <a:cs typeface="Arial" panose="020B0604020202020204" pitchFamily="34" charset="0"/>
              </a:rPr>
              <a:t>HVAC </a:t>
            </a:r>
            <a:r>
              <a:rPr sz="1000" spc="50" dirty="0">
                <a:solidFill>
                  <a:srgbClr val="666666"/>
                </a:solidFill>
                <a:latin typeface="Arial" panose="020B0604020202020204" pitchFamily="34" charset="0"/>
                <a:cs typeface="Arial" panose="020B0604020202020204" pitchFamily="34" charset="0"/>
              </a:rPr>
              <a:t>spec</a:t>
            </a:r>
            <a:r>
              <a:rPr sz="1000" spc="-5" dirty="0">
                <a:solidFill>
                  <a:srgbClr val="666666"/>
                </a:solidFill>
                <a:latin typeface="Arial" panose="020B0604020202020204" pitchFamily="34" charset="0"/>
                <a:cs typeface="Arial" panose="020B0604020202020204" pitchFamily="34" charset="0"/>
              </a:rPr>
              <a:t>ialists </a:t>
            </a:r>
            <a:r>
              <a:rPr sz="1000" spc="-15" dirty="0">
                <a:solidFill>
                  <a:srgbClr val="666666"/>
                </a:solidFill>
                <a:latin typeface="Arial" panose="020B0604020202020204" pitchFamily="34" charset="0"/>
                <a:cs typeface="Arial" panose="020B0604020202020204" pitchFamily="34" charset="0"/>
              </a:rPr>
              <a:t>ins</a:t>
            </a:r>
            <a:r>
              <a:rPr sz="1000" dirty="0">
                <a:solidFill>
                  <a:srgbClr val="666666"/>
                </a:solidFill>
                <a:latin typeface="Arial" panose="020B0604020202020204" pitchFamily="34" charset="0"/>
                <a:cs typeface="Arial" panose="020B0604020202020204" pitchFamily="34" charset="0"/>
              </a:rPr>
              <a:t>ta</a:t>
            </a:r>
            <a:r>
              <a:rPr sz="1000" spc="-25" dirty="0">
                <a:solidFill>
                  <a:srgbClr val="666666"/>
                </a:solidFill>
                <a:latin typeface="Arial" panose="020B0604020202020204" pitchFamily="34" charset="0"/>
                <a:cs typeface="Arial" panose="020B0604020202020204" pitchFamily="34" charset="0"/>
              </a:rPr>
              <a:t>ll </a:t>
            </a:r>
            <a:r>
              <a:rPr sz="1000" spc="45" dirty="0">
                <a:solidFill>
                  <a:srgbClr val="666666"/>
                </a:solidFill>
                <a:latin typeface="Arial" panose="020B0604020202020204" pitchFamily="34" charset="0"/>
                <a:cs typeface="Arial" panose="020B0604020202020204" pitchFamily="34" charset="0"/>
              </a:rPr>
              <a:t>upgraded </a:t>
            </a:r>
            <a:r>
              <a:rPr sz="1000" spc="-45" dirty="0">
                <a:solidFill>
                  <a:srgbClr val="666666"/>
                </a:solidFill>
                <a:latin typeface="Arial" panose="020B0604020202020204" pitchFamily="34" charset="0"/>
                <a:cs typeface="Arial" panose="020B0604020202020204" pitchFamily="34" charset="0"/>
              </a:rPr>
              <a:t>HVAC </a:t>
            </a:r>
            <a:r>
              <a:rPr sz="1000" spc="-10" dirty="0">
                <a:solidFill>
                  <a:srgbClr val="666666"/>
                </a:solidFill>
                <a:latin typeface="Arial" panose="020B0604020202020204" pitchFamily="34" charset="0"/>
                <a:cs typeface="Arial" panose="020B0604020202020204" pitchFamily="34" charset="0"/>
              </a:rPr>
              <a:t>filters </a:t>
            </a:r>
            <a:r>
              <a:rPr sz="1000" spc="-5" dirty="0">
                <a:solidFill>
                  <a:srgbClr val="666666"/>
                </a:solidFill>
                <a:latin typeface="Arial" panose="020B0604020202020204" pitchFamily="34" charset="0"/>
                <a:cs typeface="Arial" panose="020B0604020202020204" pitchFamily="34" charset="0"/>
              </a:rPr>
              <a:t>, s</a:t>
            </a:r>
            <a:r>
              <a:rPr sz="1000" spc="35" dirty="0">
                <a:solidFill>
                  <a:srgbClr val="666666"/>
                </a:solidFill>
                <a:latin typeface="Arial" panose="020B0604020202020204" pitchFamily="34" charset="0"/>
                <a:cs typeface="Arial" panose="020B0604020202020204" pitchFamily="34" charset="0"/>
              </a:rPr>
              <a:t>tand</a:t>
            </a:r>
            <a:r>
              <a:rPr lang="en-US" sz="1000" spc="35" dirty="0">
                <a:solidFill>
                  <a:srgbClr val="666666"/>
                </a:solidFill>
                <a:latin typeface="Arial" panose="020B0604020202020204" pitchFamily="34" charset="0"/>
                <a:cs typeface="Arial" panose="020B0604020202020204" pitchFamily="34" charset="0"/>
              </a:rPr>
              <a:t> </a:t>
            </a:r>
            <a:r>
              <a:rPr sz="1000" spc="35" dirty="0">
                <a:solidFill>
                  <a:srgbClr val="666666"/>
                </a:solidFill>
                <a:latin typeface="Arial" panose="020B0604020202020204" pitchFamily="34" charset="0"/>
                <a:cs typeface="Arial" panose="020B0604020202020204" pitchFamily="34" charset="0"/>
              </a:rPr>
              <a:t>a</a:t>
            </a:r>
            <a:r>
              <a:rPr sz="1000" spc="5" dirty="0">
                <a:solidFill>
                  <a:srgbClr val="666666"/>
                </a:solidFill>
                <a:latin typeface="Arial" panose="020B0604020202020204" pitchFamily="34" charset="0"/>
                <a:cs typeface="Arial" panose="020B0604020202020204" pitchFamily="34" charset="0"/>
              </a:rPr>
              <a:t>lone </a:t>
            </a:r>
            <a:r>
              <a:rPr sz="1000" spc="-5" dirty="0">
                <a:solidFill>
                  <a:srgbClr val="666666"/>
                </a:solidFill>
                <a:latin typeface="Arial" panose="020B0604020202020204" pitchFamily="34" charset="0"/>
                <a:cs typeface="Arial" panose="020B0604020202020204" pitchFamily="34" charset="0"/>
              </a:rPr>
              <a:t>a</a:t>
            </a:r>
            <a:r>
              <a:rPr sz="1000" spc="-25" dirty="0">
                <a:solidFill>
                  <a:srgbClr val="666666"/>
                </a:solidFill>
                <a:latin typeface="Arial" panose="020B0604020202020204" pitchFamily="34" charset="0"/>
                <a:cs typeface="Arial" panose="020B0604020202020204" pitchFamily="34" charset="0"/>
              </a:rPr>
              <a:t>ir </a:t>
            </a:r>
            <a:r>
              <a:rPr sz="1000" spc="-10" dirty="0">
                <a:solidFill>
                  <a:srgbClr val="666666"/>
                </a:solidFill>
                <a:latin typeface="Arial" panose="020B0604020202020204" pitchFamily="34" charset="0"/>
                <a:cs typeface="Arial" panose="020B0604020202020204" pitchFamily="34" charset="0"/>
              </a:rPr>
              <a:t>filtration </a:t>
            </a:r>
            <a:r>
              <a:rPr sz="1000" spc="50" dirty="0">
                <a:solidFill>
                  <a:srgbClr val="666666"/>
                </a:solidFill>
                <a:latin typeface="Arial" panose="020B0604020202020204" pitchFamily="34" charset="0"/>
                <a:cs typeface="Arial" panose="020B0604020202020204" pitchFamily="34" charset="0"/>
              </a:rPr>
              <a:t>systems, </a:t>
            </a:r>
            <a:r>
              <a:rPr sz="1000" spc="60" dirty="0">
                <a:solidFill>
                  <a:srgbClr val="666666"/>
                </a:solidFill>
                <a:latin typeface="Arial" panose="020B0604020202020204" pitchFamily="34" charset="0"/>
                <a:cs typeface="Arial" panose="020B0604020202020204" pitchFamily="34" charset="0"/>
              </a:rPr>
              <a:t>occupancy-based </a:t>
            </a:r>
            <a:r>
              <a:rPr sz="1000" spc="-45" dirty="0">
                <a:solidFill>
                  <a:srgbClr val="666666"/>
                </a:solidFill>
                <a:latin typeface="Arial" panose="020B0604020202020204" pitchFamily="34" charset="0"/>
                <a:cs typeface="Arial" panose="020B0604020202020204" pitchFamily="34" charset="0"/>
              </a:rPr>
              <a:t>HVAC </a:t>
            </a:r>
            <a:r>
              <a:rPr sz="1000" spc="35" dirty="0">
                <a:solidFill>
                  <a:srgbClr val="666666"/>
                </a:solidFill>
                <a:latin typeface="Arial" panose="020B0604020202020204" pitchFamily="34" charset="0"/>
                <a:cs typeface="Arial" panose="020B0604020202020204" pitchFamily="34" charset="0"/>
              </a:rPr>
              <a:t>energy </a:t>
            </a:r>
            <a:r>
              <a:rPr sz="1000" spc="50" dirty="0">
                <a:solidFill>
                  <a:srgbClr val="666666"/>
                </a:solidFill>
                <a:latin typeface="Arial" panose="020B0604020202020204" pitchFamily="34" charset="0"/>
                <a:cs typeface="Arial" panose="020B0604020202020204" pitchFamily="34" charset="0"/>
              </a:rPr>
              <a:t>management </a:t>
            </a:r>
            <a:r>
              <a:rPr sz="1000" spc="45" dirty="0">
                <a:solidFill>
                  <a:srgbClr val="666666"/>
                </a:solidFill>
                <a:latin typeface="Arial" panose="020B0604020202020204" pitchFamily="34" charset="0"/>
                <a:cs typeface="Arial" panose="020B0604020202020204" pitchFamily="34" charset="0"/>
              </a:rPr>
              <a:t>systems, </a:t>
            </a:r>
            <a:r>
              <a:rPr sz="1000" spc="-45" dirty="0">
                <a:solidFill>
                  <a:srgbClr val="666666"/>
                </a:solidFill>
                <a:latin typeface="Arial" panose="020B0604020202020204" pitchFamily="34" charset="0"/>
                <a:cs typeface="Arial" panose="020B0604020202020204" pitchFamily="34" charset="0"/>
              </a:rPr>
              <a:t>HVAC </a:t>
            </a:r>
            <a:r>
              <a:rPr sz="1000" spc="-5" dirty="0">
                <a:solidFill>
                  <a:srgbClr val="666666"/>
                </a:solidFill>
                <a:latin typeface="Arial" panose="020B0604020202020204" pitchFamily="34" charset="0"/>
                <a:cs typeface="Arial" panose="020B0604020202020204" pitchFamily="34" charset="0"/>
              </a:rPr>
              <a:t> </a:t>
            </a:r>
            <a:r>
              <a:rPr lang="en-US" sz="1000" spc="-5" dirty="0">
                <a:solidFill>
                  <a:srgbClr val="666666"/>
                </a:solidFill>
                <a:latin typeface="Arial" panose="020B0604020202020204" pitchFamily="34" charset="0"/>
                <a:cs typeface="Arial" panose="020B0604020202020204" pitchFamily="34" charset="0"/>
              </a:rPr>
              <a:t>s</a:t>
            </a:r>
            <a:r>
              <a:rPr sz="1000" spc="15" dirty="0">
                <a:solidFill>
                  <a:srgbClr val="666666"/>
                </a:solidFill>
                <a:latin typeface="Arial" panose="020B0604020202020204" pitchFamily="34" charset="0"/>
                <a:cs typeface="Arial" panose="020B0604020202020204" pitchFamily="34" charset="0"/>
              </a:rPr>
              <a:t>ilencers </a:t>
            </a:r>
            <a:r>
              <a:rPr sz="1000" spc="25" dirty="0">
                <a:solidFill>
                  <a:srgbClr val="666666"/>
                </a:solidFill>
                <a:latin typeface="Arial" panose="020B0604020202020204" pitchFamily="34" charset="0"/>
                <a:cs typeface="Arial" panose="020B0604020202020204" pitchFamily="34" charset="0"/>
              </a:rPr>
              <a:t>and </a:t>
            </a:r>
            <a:r>
              <a:rPr sz="1000" spc="30" dirty="0">
                <a:solidFill>
                  <a:srgbClr val="666666"/>
                </a:solidFill>
                <a:latin typeface="Arial" panose="020B0604020202020204" pitchFamily="34" charset="0"/>
                <a:cs typeface="Arial" panose="020B0604020202020204" pitchFamily="34" charset="0"/>
              </a:rPr>
              <a:t>other </a:t>
            </a:r>
            <a:r>
              <a:rPr sz="1000" spc="50" dirty="0">
                <a:solidFill>
                  <a:srgbClr val="666666"/>
                </a:solidFill>
                <a:latin typeface="Arial" panose="020B0604020202020204" pitchFamily="34" charset="0"/>
                <a:cs typeface="Arial" panose="020B0604020202020204" pitchFamily="34" charset="0"/>
              </a:rPr>
              <a:t>recommended</a:t>
            </a:r>
            <a:r>
              <a:rPr sz="1000" spc="210" dirty="0">
                <a:solidFill>
                  <a:srgbClr val="666666"/>
                </a:solidFill>
                <a:latin typeface="Arial" panose="020B0604020202020204" pitchFamily="34" charset="0"/>
                <a:cs typeface="Arial" panose="020B0604020202020204" pitchFamily="34" charset="0"/>
              </a:rPr>
              <a:t> </a:t>
            </a:r>
            <a:r>
              <a:rPr sz="1000" spc="35" dirty="0">
                <a:solidFill>
                  <a:srgbClr val="666666"/>
                </a:solidFill>
                <a:latin typeface="Arial" panose="020B0604020202020204" pitchFamily="34" charset="0"/>
                <a:cs typeface="Arial" panose="020B0604020202020204" pitchFamily="34" charset="0"/>
              </a:rPr>
              <a:t>technologies.</a:t>
            </a:r>
            <a:endParaRPr lang="en-US" sz="1000" spc="35" dirty="0">
              <a:solidFill>
                <a:srgbClr val="666666"/>
              </a:solidFill>
              <a:latin typeface="Arial" panose="020B0604020202020204" pitchFamily="34" charset="0"/>
              <a:cs typeface="Arial" panose="020B0604020202020204" pitchFamily="34" charset="0"/>
            </a:endParaRPr>
          </a:p>
          <a:p>
            <a:pPr marL="482600" marR="517525" indent="-171450">
              <a:lnSpc>
                <a:spcPct val="117000"/>
              </a:lnSpc>
              <a:spcBef>
                <a:spcPts val="100"/>
              </a:spcBef>
              <a:buFont typeface="Arial" panose="020B0604020202020204" pitchFamily="34" charset="0"/>
              <a:buChar char="•"/>
            </a:pPr>
            <a:r>
              <a:rPr sz="1000" b="1" spc="-50" dirty="0">
                <a:solidFill>
                  <a:srgbClr val="666666"/>
                </a:solidFill>
                <a:latin typeface="Arial" panose="020B0604020202020204" pitchFamily="34" charset="0"/>
                <a:cs typeface="Arial" panose="020B0604020202020204" pitchFamily="34" charset="0"/>
              </a:rPr>
              <a:t>Verification: </a:t>
            </a:r>
            <a:r>
              <a:rPr sz="1000" spc="-40" dirty="0">
                <a:solidFill>
                  <a:srgbClr val="666666"/>
                </a:solidFill>
                <a:latin typeface="Arial" panose="020B0604020202020204" pitchFamily="34" charset="0"/>
                <a:cs typeface="Arial" panose="020B0604020202020204" pitchFamily="34" charset="0"/>
              </a:rPr>
              <a:t>Air </a:t>
            </a:r>
            <a:r>
              <a:rPr sz="1000" spc="-5" dirty="0">
                <a:solidFill>
                  <a:srgbClr val="666666"/>
                </a:solidFill>
                <a:latin typeface="Arial" panose="020B0604020202020204" pitchFamily="34" charset="0"/>
                <a:cs typeface="Arial" panose="020B0604020202020204" pitchFamily="34" charset="0"/>
              </a:rPr>
              <a:t>c</a:t>
            </a:r>
            <a:r>
              <a:rPr sz="1000" spc="15" dirty="0">
                <a:solidFill>
                  <a:srgbClr val="666666"/>
                </a:solidFill>
                <a:latin typeface="Arial" panose="020B0604020202020204" pitchFamily="34" charset="0"/>
                <a:cs typeface="Arial" panose="020B0604020202020204" pitchFamily="34" charset="0"/>
              </a:rPr>
              <a:t>leaning </a:t>
            </a:r>
            <a:r>
              <a:rPr sz="1000" spc="25" dirty="0">
                <a:solidFill>
                  <a:srgbClr val="666666"/>
                </a:solidFill>
                <a:latin typeface="Arial" panose="020B0604020202020204" pitchFamily="34" charset="0"/>
                <a:cs typeface="Arial" panose="020B0604020202020204" pitchFamily="34" charset="0"/>
              </a:rPr>
              <a:t>and </a:t>
            </a:r>
            <a:r>
              <a:rPr sz="1000" spc="-45" dirty="0">
                <a:solidFill>
                  <a:srgbClr val="666666"/>
                </a:solidFill>
                <a:latin typeface="Arial" panose="020B0604020202020204" pitchFamily="34" charset="0"/>
                <a:cs typeface="Arial" panose="020B0604020202020204" pitchFamily="34" charset="0"/>
              </a:rPr>
              <a:t>HVAC </a:t>
            </a:r>
            <a:r>
              <a:rPr sz="1000" spc="50" dirty="0">
                <a:solidFill>
                  <a:srgbClr val="666666"/>
                </a:solidFill>
                <a:latin typeface="Arial" panose="020B0604020202020204" pitchFamily="34" charset="0"/>
                <a:cs typeface="Arial" panose="020B0604020202020204" pitchFamily="34" charset="0"/>
              </a:rPr>
              <a:t>spec</a:t>
            </a:r>
            <a:r>
              <a:rPr sz="1000" spc="-25" dirty="0">
                <a:solidFill>
                  <a:srgbClr val="666666"/>
                </a:solidFill>
                <a:latin typeface="Arial" panose="020B0604020202020204" pitchFamily="34" charset="0"/>
                <a:cs typeface="Arial" panose="020B0604020202020204" pitchFamily="34" charset="0"/>
              </a:rPr>
              <a:t>ia</a:t>
            </a:r>
            <a:r>
              <a:rPr sz="1000" spc="-35" dirty="0">
                <a:solidFill>
                  <a:srgbClr val="666666"/>
                </a:solidFill>
                <a:latin typeface="Arial" panose="020B0604020202020204" pitchFamily="34" charset="0"/>
                <a:cs typeface="Arial" panose="020B0604020202020204" pitchFamily="34" charset="0"/>
              </a:rPr>
              <a:t>lis</a:t>
            </a:r>
            <a:r>
              <a:rPr sz="1000" dirty="0">
                <a:solidFill>
                  <a:srgbClr val="666666"/>
                </a:solidFill>
                <a:latin typeface="Arial" panose="020B0604020202020204" pitchFamily="34" charset="0"/>
                <a:cs typeface="Arial" panose="020B0604020202020204" pitchFamily="34" charset="0"/>
              </a:rPr>
              <a:t>ts </a:t>
            </a:r>
            <a:r>
              <a:rPr sz="1000" spc="-10" dirty="0">
                <a:solidFill>
                  <a:srgbClr val="666666"/>
                </a:solidFill>
                <a:latin typeface="Arial" panose="020B0604020202020204" pitchFamily="34" charset="0"/>
                <a:cs typeface="Arial" panose="020B0604020202020204" pitchFamily="34" charset="0"/>
              </a:rPr>
              <a:t>verify </a:t>
            </a:r>
            <a:r>
              <a:rPr sz="1000" spc="20" dirty="0">
                <a:solidFill>
                  <a:srgbClr val="666666"/>
                </a:solidFill>
                <a:latin typeface="Arial" panose="020B0604020202020204" pitchFamily="34" charset="0"/>
                <a:cs typeface="Arial" panose="020B0604020202020204" pitchFamily="34" charset="0"/>
              </a:rPr>
              <a:t>that </a:t>
            </a:r>
            <a:r>
              <a:rPr sz="1000" spc="10" dirty="0">
                <a:solidFill>
                  <a:srgbClr val="666666"/>
                </a:solidFill>
                <a:latin typeface="Arial" panose="020B0604020202020204" pitchFamily="34" charset="0"/>
                <a:cs typeface="Arial" panose="020B0604020202020204" pitchFamily="34" charset="0"/>
              </a:rPr>
              <a:t>your </a:t>
            </a:r>
            <a:r>
              <a:rPr sz="1000" spc="45" dirty="0">
                <a:solidFill>
                  <a:srgbClr val="666666"/>
                </a:solidFill>
                <a:latin typeface="Arial" panose="020B0604020202020204" pitchFamily="34" charset="0"/>
                <a:cs typeface="Arial" panose="020B0604020202020204" pitchFamily="34" charset="0"/>
              </a:rPr>
              <a:t>school </a:t>
            </a:r>
            <a:r>
              <a:rPr sz="1000" spc="40" dirty="0">
                <a:solidFill>
                  <a:srgbClr val="666666"/>
                </a:solidFill>
                <a:latin typeface="Arial" panose="020B0604020202020204" pitchFamily="34" charset="0"/>
                <a:cs typeface="Arial" panose="020B0604020202020204" pitchFamily="34" charset="0"/>
              </a:rPr>
              <a:t>meets </a:t>
            </a:r>
            <a:r>
              <a:rPr sz="1000" spc="10" dirty="0">
                <a:solidFill>
                  <a:srgbClr val="666666"/>
                </a:solidFill>
                <a:latin typeface="Arial" panose="020B0604020202020204" pitchFamily="34" charset="0"/>
                <a:cs typeface="Arial" panose="020B0604020202020204" pitchFamily="34" charset="0"/>
              </a:rPr>
              <a:t>the </a:t>
            </a:r>
            <a:r>
              <a:rPr sz="1000" spc="20" dirty="0">
                <a:solidFill>
                  <a:srgbClr val="666666"/>
                </a:solidFill>
                <a:latin typeface="Arial" panose="020B0604020202020204" pitchFamily="34" charset="0"/>
                <a:cs typeface="Arial" panose="020B0604020202020204" pitchFamily="34" charset="0"/>
              </a:rPr>
              <a:t>Clean  </a:t>
            </a:r>
            <a:r>
              <a:rPr sz="1000" spc="-40" dirty="0">
                <a:solidFill>
                  <a:srgbClr val="666666"/>
                </a:solidFill>
                <a:latin typeface="Arial" panose="020B0604020202020204" pitchFamily="34" charset="0"/>
                <a:cs typeface="Arial" panose="020B0604020202020204" pitchFamily="34" charset="0"/>
              </a:rPr>
              <a:t>Air </a:t>
            </a:r>
            <a:r>
              <a:rPr sz="1000" spc="45" dirty="0">
                <a:solidFill>
                  <a:srgbClr val="666666"/>
                </a:solidFill>
                <a:latin typeface="Arial" panose="020B0604020202020204" pitchFamily="34" charset="0"/>
                <a:cs typeface="Arial" panose="020B0604020202020204" pitchFamily="34" charset="0"/>
              </a:rPr>
              <a:t>School</a:t>
            </a:r>
            <a:r>
              <a:rPr sz="1000" spc="-140" dirty="0">
                <a:solidFill>
                  <a:srgbClr val="666666"/>
                </a:solidFill>
                <a:latin typeface="Arial" panose="020B0604020202020204" pitchFamily="34" charset="0"/>
                <a:cs typeface="Arial" panose="020B0604020202020204" pitchFamily="34" charset="0"/>
              </a:rPr>
              <a:t> </a:t>
            </a:r>
            <a:r>
              <a:rPr lang="en-US" sz="1000" spc="-140" dirty="0">
                <a:solidFill>
                  <a:srgbClr val="666666"/>
                </a:solidFill>
                <a:latin typeface="Arial" panose="020B0604020202020204" pitchFamily="34" charset="0"/>
                <a:cs typeface="Arial" panose="020B0604020202020204" pitchFamily="34" charset="0"/>
              </a:rPr>
              <a:t> </a:t>
            </a:r>
            <a:r>
              <a:rPr sz="1000" spc="35" dirty="0">
                <a:solidFill>
                  <a:srgbClr val="666666"/>
                </a:solidFill>
                <a:latin typeface="Arial" panose="020B0604020202020204" pitchFamily="34" charset="0"/>
                <a:cs typeface="Arial" panose="020B0604020202020204" pitchFamily="34" charset="0"/>
              </a:rPr>
              <a:t>Requirements.</a:t>
            </a:r>
            <a:r>
              <a:rPr lang="en-US" sz="1000" b="1" spc="-60" dirty="0">
                <a:solidFill>
                  <a:srgbClr val="666666"/>
                </a:solidFill>
                <a:latin typeface="Arial" panose="020B0604020202020204" pitchFamily="34" charset="0"/>
                <a:cs typeface="Arial" panose="020B0604020202020204" pitchFamily="34" charset="0"/>
              </a:rPr>
              <a:t>		</a:t>
            </a:r>
          </a:p>
          <a:p>
            <a:pPr marL="482600" marR="517525" indent="-171450">
              <a:lnSpc>
                <a:spcPct val="117000"/>
              </a:lnSpc>
              <a:spcBef>
                <a:spcPts val="100"/>
              </a:spcBef>
              <a:buFont typeface="Arial" panose="020B0604020202020204" pitchFamily="34" charset="0"/>
              <a:buChar char="•"/>
            </a:pPr>
            <a:r>
              <a:rPr lang="en-US" sz="1000" b="1" spc="-60" dirty="0">
                <a:solidFill>
                  <a:srgbClr val="666666"/>
                </a:solidFill>
                <a:latin typeface="Arial" panose="020B0604020202020204" pitchFamily="34" charset="0"/>
                <a:cs typeface="Arial" panose="020B0604020202020204" pitchFamily="34" charset="0"/>
              </a:rPr>
              <a:t>C</a:t>
            </a:r>
            <a:r>
              <a:rPr sz="1000" b="1" spc="-60" dirty="0">
                <a:solidFill>
                  <a:srgbClr val="666666"/>
                </a:solidFill>
                <a:latin typeface="Arial" panose="020B0604020202020204" pitchFamily="34" charset="0"/>
                <a:cs typeface="Arial" panose="020B0604020202020204" pitchFamily="34" charset="0"/>
              </a:rPr>
              <a:t>ontinuous  monitoring</a:t>
            </a:r>
            <a:r>
              <a:rPr lang="en-US" sz="1000" b="1" spc="-60" dirty="0">
                <a:solidFill>
                  <a:srgbClr val="666666"/>
                </a:solidFill>
                <a:latin typeface="Arial" panose="020B0604020202020204" pitchFamily="34" charset="0"/>
                <a:cs typeface="Arial" panose="020B0604020202020204" pitchFamily="34" charset="0"/>
              </a:rPr>
              <a:t> </a:t>
            </a:r>
            <a:r>
              <a:rPr sz="1000" b="1" spc="-195" dirty="0">
                <a:solidFill>
                  <a:srgbClr val="666666"/>
                </a:solidFill>
                <a:latin typeface="Arial" panose="020B0604020202020204" pitchFamily="34" charset="0"/>
                <a:cs typeface="Arial" panose="020B0604020202020204" pitchFamily="34" charset="0"/>
              </a:rPr>
              <a:t> </a:t>
            </a:r>
            <a:r>
              <a:rPr sz="1000" b="1" spc="-35" dirty="0">
                <a:solidFill>
                  <a:srgbClr val="666666"/>
                </a:solidFill>
                <a:latin typeface="Arial" panose="020B0604020202020204" pitchFamily="34" charset="0"/>
                <a:cs typeface="Arial" panose="020B0604020202020204" pitchFamily="34" charset="0"/>
              </a:rPr>
              <a:t>and</a:t>
            </a:r>
            <a:r>
              <a:rPr sz="1000" b="1" spc="-10" dirty="0">
                <a:solidFill>
                  <a:srgbClr val="666666"/>
                </a:solidFill>
                <a:latin typeface="Arial" panose="020B0604020202020204" pitchFamily="34" charset="0"/>
                <a:cs typeface="Arial" panose="020B0604020202020204" pitchFamily="34" charset="0"/>
              </a:rPr>
              <a:t> </a:t>
            </a:r>
            <a:r>
              <a:rPr sz="1000" b="1" spc="-40" dirty="0">
                <a:solidFill>
                  <a:srgbClr val="666666"/>
                </a:solidFill>
                <a:latin typeface="Arial" panose="020B0604020202020204" pitchFamily="34" charset="0"/>
                <a:cs typeface="Arial" panose="020B0604020202020204" pitchFamily="34" charset="0"/>
              </a:rPr>
              <a:t>maintenance:</a:t>
            </a:r>
            <a:r>
              <a:rPr lang="en-US" sz="1000" b="1" spc="-40" dirty="0">
                <a:solidFill>
                  <a:srgbClr val="666666"/>
                </a:solidFill>
                <a:latin typeface="Arial" panose="020B0604020202020204" pitchFamily="34" charset="0"/>
                <a:cs typeface="Arial" panose="020B0604020202020204" pitchFamily="34" charset="0"/>
              </a:rPr>
              <a:t> </a:t>
            </a:r>
            <a:r>
              <a:rPr lang="en-US" sz="1000" spc="5" dirty="0">
                <a:solidFill>
                  <a:srgbClr val="666666"/>
                </a:solidFill>
                <a:latin typeface="Arial" panose="020B0604020202020204" pitchFamily="34" charset="0"/>
                <a:cs typeface="Arial" panose="020B0604020202020204" pitchFamily="34" charset="0"/>
              </a:rPr>
              <a:t>Your </a:t>
            </a:r>
            <a:r>
              <a:rPr lang="en-US" sz="1000" spc="15" dirty="0">
                <a:solidFill>
                  <a:srgbClr val="666666"/>
                </a:solidFill>
                <a:latin typeface="Arial" panose="020B0604020202020204" pitchFamily="34" charset="0"/>
                <a:cs typeface="Arial" panose="020B0604020202020204" pitchFamily="34" charset="0"/>
              </a:rPr>
              <a:t>school’s </a:t>
            </a:r>
            <a:r>
              <a:rPr lang="en-US" sz="1000" dirty="0">
                <a:solidFill>
                  <a:srgbClr val="666666"/>
                </a:solidFill>
                <a:latin typeface="Arial" panose="020B0604020202020204" pitchFamily="34" charset="0"/>
                <a:cs typeface="Arial" panose="020B0604020202020204" pitchFamily="34" charset="0"/>
              </a:rPr>
              <a:t>fac</a:t>
            </a:r>
            <a:r>
              <a:rPr lang="en-US" sz="1000" spc="-25" dirty="0">
                <a:solidFill>
                  <a:srgbClr val="666666"/>
                </a:solidFill>
                <a:latin typeface="Arial" panose="020B0604020202020204" pitchFamily="34" charset="0"/>
                <a:cs typeface="Arial" panose="020B0604020202020204" pitchFamily="34" charset="0"/>
              </a:rPr>
              <a:t>ilities </a:t>
            </a:r>
            <a:r>
              <a:rPr lang="en-US" sz="1000" spc="25" dirty="0">
                <a:solidFill>
                  <a:srgbClr val="666666"/>
                </a:solidFill>
                <a:latin typeface="Arial" panose="020B0604020202020204" pitchFamily="34" charset="0"/>
                <a:cs typeface="Arial" panose="020B0604020202020204" pitchFamily="34" charset="0"/>
              </a:rPr>
              <a:t>and </a:t>
            </a:r>
            <a:r>
              <a:rPr lang="en-US" sz="1000" spc="5" dirty="0">
                <a:solidFill>
                  <a:srgbClr val="666666"/>
                </a:solidFill>
                <a:latin typeface="Arial" panose="020B0604020202020204" pitchFamily="34" charset="0"/>
                <a:cs typeface="Arial" panose="020B0604020202020204" pitchFamily="34" charset="0"/>
              </a:rPr>
              <a:t>ma</a:t>
            </a:r>
            <a:r>
              <a:rPr lang="en-US" sz="1000" spc="25" dirty="0">
                <a:solidFill>
                  <a:srgbClr val="666666"/>
                </a:solidFill>
                <a:latin typeface="Arial" panose="020B0604020202020204" pitchFamily="34" charset="0"/>
                <a:cs typeface="Arial" panose="020B0604020202020204" pitchFamily="34" charset="0"/>
              </a:rPr>
              <a:t>intenance </a:t>
            </a:r>
            <a:r>
              <a:rPr lang="en-US" sz="1000" spc="-5" dirty="0">
                <a:solidFill>
                  <a:srgbClr val="666666"/>
                </a:solidFill>
                <a:latin typeface="Arial" panose="020B0604020202020204" pitchFamily="34" charset="0"/>
                <a:cs typeface="Arial" panose="020B0604020202020204" pitchFamily="34" charset="0"/>
              </a:rPr>
              <a:t>staff  </a:t>
            </a:r>
            <a:r>
              <a:rPr lang="en-US" sz="1000" spc="-25" dirty="0">
                <a:solidFill>
                  <a:srgbClr val="666666"/>
                </a:solidFill>
                <a:latin typeface="Arial" panose="020B0604020202020204" pitchFamily="34" charset="0"/>
                <a:cs typeface="Arial" panose="020B0604020202020204" pitchFamily="34" charset="0"/>
              </a:rPr>
              <a:t>is</a:t>
            </a:r>
            <a:r>
              <a:rPr lang="en-US" sz="1000" spc="-75" dirty="0">
                <a:solidFill>
                  <a:srgbClr val="666666"/>
                </a:solidFill>
                <a:latin typeface="Arial" panose="020B0604020202020204" pitchFamily="34" charset="0"/>
                <a:cs typeface="Arial" panose="020B0604020202020204" pitchFamily="34" charset="0"/>
              </a:rPr>
              <a:t> </a:t>
            </a:r>
            <a:r>
              <a:rPr lang="en-US" sz="1000" spc="5" dirty="0">
                <a:solidFill>
                  <a:srgbClr val="666666"/>
                </a:solidFill>
                <a:latin typeface="Arial" panose="020B0604020202020204" pitchFamily="34" charset="0"/>
                <a:cs typeface="Arial" panose="020B0604020202020204" pitchFamily="34" charset="0"/>
              </a:rPr>
              <a:t>tra</a:t>
            </a:r>
            <a:r>
              <a:rPr lang="en-US" sz="1000" dirty="0">
                <a:solidFill>
                  <a:srgbClr val="666666"/>
                </a:solidFill>
                <a:latin typeface="Arial" panose="020B0604020202020204" pitchFamily="34" charset="0"/>
                <a:cs typeface="Arial" panose="020B0604020202020204" pitchFamily="34" charset="0"/>
              </a:rPr>
              <a:t>ined</a:t>
            </a:r>
            <a:r>
              <a:rPr lang="en-US" sz="1000" spc="60" dirty="0">
                <a:solidFill>
                  <a:srgbClr val="666666"/>
                </a:solidFill>
                <a:latin typeface="Arial" panose="020B0604020202020204" pitchFamily="34" charset="0"/>
                <a:cs typeface="Arial" panose="020B0604020202020204" pitchFamily="34" charset="0"/>
              </a:rPr>
              <a:t> </a:t>
            </a:r>
            <a:r>
              <a:rPr lang="en-US" sz="1000" spc="15" dirty="0">
                <a:solidFill>
                  <a:srgbClr val="666666"/>
                </a:solidFill>
                <a:latin typeface="Arial" panose="020B0604020202020204" pitchFamily="34" charset="0"/>
                <a:cs typeface="Arial" panose="020B0604020202020204" pitchFamily="34" charset="0"/>
              </a:rPr>
              <a:t>on</a:t>
            </a:r>
            <a:r>
              <a:rPr lang="en-US" sz="1000" spc="70" dirty="0">
                <a:solidFill>
                  <a:srgbClr val="666666"/>
                </a:solidFill>
                <a:latin typeface="Arial" panose="020B0604020202020204" pitchFamily="34" charset="0"/>
                <a:cs typeface="Arial" panose="020B0604020202020204" pitchFamily="34" charset="0"/>
              </a:rPr>
              <a:t> </a:t>
            </a:r>
            <a:r>
              <a:rPr lang="en-US" sz="1000" spc="10" dirty="0">
                <a:solidFill>
                  <a:srgbClr val="666666"/>
                </a:solidFill>
                <a:latin typeface="Arial" panose="020B0604020202020204" pitchFamily="34" charset="0"/>
                <a:cs typeface="Arial" panose="020B0604020202020204" pitchFamily="34" charset="0"/>
              </a:rPr>
              <a:t>the</a:t>
            </a:r>
            <a:r>
              <a:rPr lang="en-US" sz="1000" spc="65" dirty="0">
                <a:solidFill>
                  <a:srgbClr val="666666"/>
                </a:solidFill>
                <a:latin typeface="Arial" panose="020B0604020202020204" pitchFamily="34" charset="0"/>
                <a:cs typeface="Arial" panose="020B0604020202020204" pitchFamily="34" charset="0"/>
              </a:rPr>
              <a:t> </a:t>
            </a:r>
            <a:r>
              <a:rPr lang="en-US" sz="1000" spc="10" dirty="0">
                <a:solidFill>
                  <a:srgbClr val="666666"/>
                </a:solidFill>
                <a:latin typeface="Arial" panose="020B0604020202020204" pitchFamily="34" charset="0"/>
                <a:cs typeface="Arial" panose="020B0604020202020204" pitchFamily="34" charset="0"/>
              </a:rPr>
              <a:t>newly</a:t>
            </a:r>
            <a:r>
              <a:rPr lang="en-US" sz="1000" spc="70" dirty="0">
                <a:solidFill>
                  <a:srgbClr val="666666"/>
                </a:solidFill>
                <a:latin typeface="Arial" panose="020B0604020202020204" pitchFamily="34" charset="0"/>
                <a:cs typeface="Arial" panose="020B0604020202020204" pitchFamily="34" charset="0"/>
              </a:rPr>
              <a:t> </a:t>
            </a:r>
            <a:r>
              <a:rPr lang="en-US" sz="1000" spc="-15" dirty="0">
                <a:solidFill>
                  <a:srgbClr val="666666"/>
                </a:solidFill>
                <a:latin typeface="Arial" panose="020B0604020202020204" pitchFamily="34" charset="0"/>
                <a:cs typeface="Arial" panose="020B0604020202020204" pitchFamily="34" charset="0"/>
              </a:rPr>
              <a:t>ins</a:t>
            </a:r>
            <a:r>
              <a:rPr lang="en-US" sz="1000" dirty="0">
                <a:solidFill>
                  <a:srgbClr val="666666"/>
                </a:solidFill>
                <a:latin typeface="Arial" panose="020B0604020202020204" pitchFamily="34" charset="0"/>
                <a:cs typeface="Arial" panose="020B0604020202020204" pitchFamily="34" charset="0"/>
              </a:rPr>
              <a:t>ta</a:t>
            </a:r>
            <a:r>
              <a:rPr lang="en-US" sz="1000" spc="-15" dirty="0">
                <a:solidFill>
                  <a:srgbClr val="666666"/>
                </a:solidFill>
                <a:latin typeface="Arial" panose="020B0604020202020204" pitchFamily="34" charset="0"/>
                <a:cs typeface="Arial" panose="020B0604020202020204" pitchFamily="34" charset="0"/>
              </a:rPr>
              <a:t>lled</a:t>
            </a:r>
            <a:r>
              <a:rPr lang="en-US" sz="1000" spc="-25" dirty="0">
                <a:solidFill>
                  <a:srgbClr val="666666"/>
                </a:solidFill>
                <a:latin typeface="Arial" panose="020B0604020202020204" pitchFamily="34" charset="0"/>
                <a:cs typeface="Arial" panose="020B0604020202020204" pitchFamily="34" charset="0"/>
              </a:rPr>
              <a:t> </a:t>
            </a:r>
            <a:r>
              <a:rPr lang="en-US" sz="1000" spc="35" dirty="0">
                <a:solidFill>
                  <a:srgbClr val="666666"/>
                </a:solidFill>
                <a:latin typeface="Arial" panose="020B0604020202020204" pitchFamily="34" charset="0"/>
                <a:cs typeface="Arial" panose="020B0604020202020204" pitchFamily="34" charset="0"/>
              </a:rPr>
              <a:t>technologies,</a:t>
            </a:r>
            <a:r>
              <a:rPr lang="en-US" sz="1000" spc="90" dirty="0">
                <a:solidFill>
                  <a:srgbClr val="666666"/>
                </a:solidFill>
                <a:latin typeface="Arial" panose="020B0604020202020204" pitchFamily="34" charset="0"/>
                <a:cs typeface="Arial" panose="020B0604020202020204" pitchFamily="34" charset="0"/>
              </a:rPr>
              <a:t> </a:t>
            </a:r>
            <a:r>
              <a:rPr lang="en-US" sz="1000" spc="-15" dirty="0">
                <a:solidFill>
                  <a:srgbClr val="666666"/>
                </a:solidFill>
                <a:latin typeface="Arial" panose="020B0604020202020204" pitchFamily="34" charset="0"/>
                <a:cs typeface="Arial" panose="020B0604020202020204" pitchFamily="34" charset="0"/>
              </a:rPr>
              <a:t>filter</a:t>
            </a:r>
            <a:r>
              <a:rPr lang="en-US" sz="1000" spc="20" dirty="0">
                <a:solidFill>
                  <a:srgbClr val="666666"/>
                </a:solidFill>
                <a:latin typeface="Arial" panose="020B0604020202020204" pitchFamily="34" charset="0"/>
                <a:cs typeface="Arial" panose="020B0604020202020204" pitchFamily="34" charset="0"/>
              </a:rPr>
              <a:t> </a:t>
            </a:r>
            <a:r>
              <a:rPr lang="en-US" sz="1000" spc="50" dirty="0">
                <a:solidFill>
                  <a:srgbClr val="666666"/>
                </a:solidFill>
                <a:latin typeface="Arial" panose="020B0604020202020204" pitchFamily="34" charset="0"/>
                <a:cs typeface="Arial" panose="020B0604020202020204" pitchFamily="34" charset="0"/>
              </a:rPr>
              <a:t>replacement</a:t>
            </a:r>
            <a:r>
              <a:rPr lang="en-US" sz="1000" spc="110" dirty="0">
                <a:solidFill>
                  <a:srgbClr val="666666"/>
                </a:solidFill>
                <a:latin typeface="Arial" panose="020B0604020202020204" pitchFamily="34" charset="0"/>
                <a:cs typeface="Arial" panose="020B0604020202020204" pitchFamily="34" charset="0"/>
              </a:rPr>
              <a:t> </a:t>
            </a:r>
            <a:r>
              <a:rPr lang="en-US" sz="1000" spc="25" dirty="0">
                <a:solidFill>
                  <a:srgbClr val="666666"/>
                </a:solidFill>
                <a:latin typeface="Arial" panose="020B0604020202020204" pitchFamily="34" charset="0"/>
                <a:cs typeface="Arial" panose="020B0604020202020204" pitchFamily="34" charset="0"/>
              </a:rPr>
              <a:t>and</a:t>
            </a:r>
            <a:r>
              <a:rPr lang="en-US" sz="1000" spc="95" dirty="0">
                <a:solidFill>
                  <a:srgbClr val="666666"/>
                </a:solidFill>
                <a:latin typeface="Arial" panose="020B0604020202020204" pitchFamily="34" charset="0"/>
                <a:cs typeface="Arial" panose="020B0604020202020204" pitchFamily="34" charset="0"/>
              </a:rPr>
              <a:t> </a:t>
            </a:r>
            <a:r>
              <a:rPr lang="en-US" sz="1000" spc="30" dirty="0">
                <a:solidFill>
                  <a:srgbClr val="666666"/>
                </a:solidFill>
                <a:latin typeface="Arial" panose="020B0604020202020204" pitchFamily="34" charset="0"/>
                <a:cs typeface="Arial" panose="020B0604020202020204" pitchFamily="34" charset="0"/>
              </a:rPr>
              <a:t>other</a:t>
            </a:r>
            <a:r>
              <a:rPr lang="en-US" sz="1000" spc="105" dirty="0">
                <a:solidFill>
                  <a:srgbClr val="666666"/>
                </a:solidFill>
                <a:latin typeface="Arial" panose="020B0604020202020204" pitchFamily="34" charset="0"/>
                <a:cs typeface="Arial" panose="020B0604020202020204" pitchFamily="34" charset="0"/>
              </a:rPr>
              <a:t> </a:t>
            </a:r>
            <a:r>
              <a:rPr lang="en-US" sz="1000" spc="5" dirty="0">
                <a:solidFill>
                  <a:srgbClr val="666666"/>
                </a:solidFill>
                <a:latin typeface="Arial" panose="020B0604020202020204" pitchFamily="34" charset="0"/>
                <a:cs typeface="Arial" panose="020B0604020202020204" pitchFamily="34" charset="0"/>
              </a:rPr>
              <a:t>ma</a:t>
            </a:r>
            <a:r>
              <a:rPr lang="en-US" sz="1000" spc="25" dirty="0">
                <a:solidFill>
                  <a:srgbClr val="666666"/>
                </a:solidFill>
                <a:latin typeface="Arial" panose="020B0604020202020204" pitchFamily="34" charset="0"/>
                <a:cs typeface="Arial" panose="020B0604020202020204" pitchFamily="34" charset="0"/>
              </a:rPr>
              <a:t>intenance </a:t>
            </a:r>
            <a:r>
              <a:rPr lang="en-US" sz="1000" spc="35" dirty="0">
                <a:solidFill>
                  <a:srgbClr val="666666"/>
                </a:solidFill>
                <a:latin typeface="Arial" panose="020B0604020202020204" pitchFamily="34" charset="0"/>
                <a:cs typeface="Arial" panose="020B0604020202020204" pitchFamily="34" charset="0"/>
              </a:rPr>
              <a:t>requirements. </a:t>
            </a:r>
            <a:r>
              <a:rPr lang="en-US" sz="1000" spc="-5" dirty="0">
                <a:solidFill>
                  <a:srgbClr val="666666"/>
                </a:solidFill>
                <a:latin typeface="Arial" panose="020B0604020202020204" pitchFamily="34" charset="0"/>
                <a:cs typeface="Arial" panose="020B0604020202020204" pitchFamily="34" charset="0"/>
              </a:rPr>
              <a:t>The </a:t>
            </a:r>
            <a:r>
              <a:rPr lang="en-US" sz="1000" spc="-15" dirty="0">
                <a:solidFill>
                  <a:srgbClr val="666666"/>
                </a:solidFill>
                <a:latin typeface="Arial" panose="020B0604020202020204" pitchFamily="34" charset="0"/>
                <a:cs typeface="Arial" panose="020B0604020202020204" pitchFamily="34" charset="0"/>
              </a:rPr>
              <a:t>ins</a:t>
            </a:r>
            <a:r>
              <a:rPr lang="en-US" sz="1000" dirty="0">
                <a:solidFill>
                  <a:srgbClr val="666666"/>
                </a:solidFill>
                <a:latin typeface="Arial" panose="020B0604020202020204" pitchFamily="34" charset="0"/>
                <a:cs typeface="Arial" panose="020B0604020202020204" pitchFamily="34" charset="0"/>
              </a:rPr>
              <a:t>ta</a:t>
            </a:r>
            <a:r>
              <a:rPr lang="en-US" sz="1000" spc="-5" dirty="0">
                <a:solidFill>
                  <a:srgbClr val="666666"/>
                </a:solidFill>
                <a:latin typeface="Arial" panose="020B0604020202020204" pitchFamily="34" charset="0"/>
                <a:cs typeface="Arial" panose="020B0604020202020204" pitchFamily="34" charset="0"/>
              </a:rPr>
              <a:t>llation </a:t>
            </a:r>
            <a:r>
              <a:rPr lang="en-US" sz="1000" spc="30" dirty="0">
                <a:solidFill>
                  <a:srgbClr val="666666"/>
                </a:solidFill>
                <a:latin typeface="Arial" panose="020B0604020202020204" pitchFamily="34" charset="0"/>
                <a:cs typeface="Arial" panose="020B0604020202020204" pitchFamily="34" charset="0"/>
              </a:rPr>
              <a:t>team </a:t>
            </a:r>
            <a:r>
              <a:rPr lang="en-US" sz="1000" spc="25" dirty="0">
                <a:solidFill>
                  <a:srgbClr val="666666"/>
                </a:solidFill>
                <a:latin typeface="Arial" panose="020B0604020202020204" pitchFamily="34" charset="0"/>
                <a:cs typeface="Arial" panose="020B0604020202020204" pitchFamily="34" charset="0"/>
              </a:rPr>
              <a:t>continues </a:t>
            </a:r>
            <a:r>
              <a:rPr lang="en-US" sz="1000" dirty="0">
                <a:solidFill>
                  <a:srgbClr val="666666"/>
                </a:solidFill>
                <a:latin typeface="Arial" panose="020B0604020202020204" pitchFamily="34" charset="0"/>
                <a:cs typeface="Arial" panose="020B0604020202020204" pitchFamily="34" charset="0"/>
              </a:rPr>
              <a:t>to </a:t>
            </a:r>
            <a:r>
              <a:rPr lang="en-US" sz="1000" spc="40" dirty="0">
                <a:solidFill>
                  <a:srgbClr val="666666"/>
                </a:solidFill>
                <a:latin typeface="Arial" panose="020B0604020202020204" pitchFamily="34" charset="0"/>
                <a:cs typeface="Arial" panose="020B0604020202020204" pitchFamily="34" charset="0"/>
              </a:rPr>
              <a:t>check </a:t>
            </a:r>
            <a:r>
              <a:rPr lang="en-US" sz="1000" spc="-25" dirty="0">
                <a:solidFill>
                  <a:srgbClr val="666666"/>
                </a:solidFill>
                <a:latin typeface="Arial" panose="020B0604020202020204" pitchFamily="34" charset="0"/>
                <a:cs typeface="Arial" panose="020B0604020202020204" pitchFamily="34" charset="0"/>
              </a:rPr>
              <a:t>in </a:t>
            </a:r>
            <a:r>
              <a:rPr lang="en-US" sz="1000" spc="25" dirty="0">
                <a:solidFill>
                  <a:srgbClr val="666666"/>
                </a:solidFill>
                <a:latin typeface="Arial" panose="020B0604020202020204" pitchFamily="34" charset="0"/>
                <a:cs typeface="Arial" panose="020B0604020202020204" pitchFamily="34" charset="0"/>
              </a:rPr>
              <a:t>and </a:t>
            </a:r>
            <a:r>
              <a:rPr lang="en-US" sz="1000" spc="15" dirty="0">
                <a:solidFill>
                  <a:srgbClr val="666666"/>
                </a:solidFill>
                <a:latin typeface="Arial" panose="020B0604020202020204" pitchFamily="34" charset="0"/>
                <a:cs typeface="Arial" panose="020B0604020202020204" pitchFamily="34" charset="0"/>
              </a:rPr>
              <a:t>monitor </a:t>
            </a:r>
            <a:r>
              <a:rPr lang="en-US" sz="1000" spc="40" dirty="0">
                <a:solidFill>
                  <a:srgbClr val="666666"/>
                </a:solidFill>
                <a:latin typeface="Arial" panose="020B0604020202020204" pitchFamily="34" charset="0"/>
                <a:cs typeface="Arial" panose="020B0604020202020204" pitchFamily="34" charset="0"/>
              </a:rPr>
              <a:t>system  </a:t>
            </a:r>
            <a:r>
              <a:rPr lang="en-US" sz="1000" spc="35" dirty="0">
                <a:solidFill>
                  <a:srgbClr val="666666"/>
                </a:solidFill>
                <a:latin typeface="Arial" panose="020B0604020202020204" pitchFamily="34" charset="0"/>
                <a:cs typeface="Arial" panose="020B0604020202020204" pitchFamily="34" charset="0"/>
              </a:rPr>
              <a:t>performance </a:t>
            </a:r>
            <a:r>
              <a:rPr lang="en-US" sz="1000" spc="25" dirty="0">
                <a:solidFill>
                  <a:srgbClr val="666666"/>
                </a:solidFill>
                <a:latin typeface="Arial" panose="020B0604020202020204" pitchFamily="34" charset="0"/>
                <a:cs typeface="Arial" panose="020B0604020202020204" pitchFamily="34" charset="0"/>
              </a:rPr>
              <a:t>throughout </a:t>
            </a:r>
            <a:r>
              <a:rPr lang="en-US" sz="1000" spc="10" dirty="0">
                <a:solidFill>
                  <a:srgbClr val="666666"/>
                </a:solidFill>
                <a:latin typeface="Arial" panose="020B0604020202020204" pitchFamily="34" charset="0"/>
                <a:cs typeface="Arial" panose="020B0604020202020204" pitchFamily="34" charset="0"/>
              </a:rPr>
              <a:t>the </a:t>
            </a:r>
            <a:r>
              <a:rPr lang="en-US" sz="1000" spc="45" dirty="0">
                <a:solidFill>
                  <a:srgbClr val="666666"/>
                </a:solidFill>
                <a:latin typeface="Arial" panose="020B0604020202020204" pitchFamily="34" charset="0"/>
                <a:cs typeface="Arial" panose="020B0604020202020204" pitchFamily="34" charset="0"/>
              </a:rPr>
              <a:t>designated </a:t>
            </a:r>
            <a:r>
              <a:rPr lang="en-US" sz="1000" spc="40" dirty="0">
                <a:solidFill>
                  <a:srgbClr val="666666"/>
                </a:solidFill>
                <a:latin typeface="Arial" panose="020B0604020202020204" pitchFamily="34" charset="0"/>
                <a:cs typeface="Arial" panose="020B0604020202020204" pitchFamily="34" charset="0"/>
              </a:rPr>
              <a:t>contract</a:t>
            </a:r>
            <a:r>
              <a:rPr lang="en-US" sz="1000" spc="85" dirty="0">
                <a:solidFill>
                  <a:srgbClr val="666666"/>
                </a:solidFill>
                <a:latin typeface="Arial" panose="020B0604020202020204" pitchFamily="34" charset="0"/>
                <a:cs typeface="Arial" panose="020B0604020202020204" pitchFamily="34" charset="0"/>
              </a:rPr>
              <a:t> </a:t>
            </a:r>
            <a:r>
              <a:rPr lang="en-US" sz="1000" spc="35" dirty="0">
                <a:solidFill>
                  <a:srgbClr val="666666"/>
                </a:solidFill>
                <a:latin typeface="Arial" panose="020B0604020202020204" pitchFamily="34" charset="0"/>
                <a:cs typeface="Arial" panose="020B0604020202020204" pitchFamily="34" charset="0"/>
              </a:rPr>
              <a:t>period.</a:t>
            </a:r>
            <a:endParaRPr sz="10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41" y="122160"/>
            <a:ext cx="21913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The </a:t>
            </a:r>
            <a:r>
              <a:rPr sz="1100" spc="-5" dirty="0">
                <a:solidFill>
                  <a:srgbClr val="FFFFFF"/>
                </a:solidFill>
                <a:latin typeface="Arial"/>
                <a:cs typeface="Arial"/>
              </a:rPr>
              <a:t>Solution: Clean Air </a:t>
            </a:r>
            <a:r>
              <a:rPr sz="1100" dirty="0">
                <a:solidFill>
                  <a:srgbClr val="FFFFFF"/>
                </a:solidFill>
                <a:latin typeface="Arial"/>
                <a:cs typeface="Arial"/>
              </a:rPr>
              <a:t>for</a:t>
            </a:r>
            <a:r>
              <a:rPr sz="1100" spc="-114" dirty="0">
                <a:solidFill>
                  <a:srgbClr val="FFFFFF"/>
                </a:solidFill>
                <a:latin typeface="Arial"/>
                <a:cs typeface="Arial"/>
              </a:rPr>
              <a:t> </a:t>
            </a:r>
            <a:r>
              <a:rPr sz="1100" spc="-5" dirty="0">
                <a:solidFill>
                  <a:srgbClr val="FFFFFF"/>
                </a:solidFill>
                <a:latin typeface="Arial"/>
                <a:cs typeface="Arial"/>
              </a:rPr>
              <a:t>Schools</a:t>
            </a:r>
            <a:endParaRPr sz="1100" dirty="0">
              <a:latin typeface="Arial"/>
              <a:cs typeface="Arial"/>
            </a:endParaRPr>
          </a:p>
        </p:txBody>
      </p:sp>
      <p:sp>
        <p:nvSpPr>
          <p:cNvPr id="3" name="object 3"/>
          <p:cNvSpPr txBox="1">
            <a:spLocks noGrp="1"/>
          </p:cNvSpPr>
          <p:nvPr>
            <p:ph type="title"/>
          </p:nvPr>
        </p:nvSpPr>
        <p:spPr>
          <a:xfrm>
            <a:off x="114208" y="640021"/>
            <a:ext cx="410654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3B85C5"/>
                </a:solidFill>
                <a:latin typeface="Arial" panose="020B0604020202020204" pitchFamily="34" charset="0"/>
                <a:cs typeface="Arial" panose="020B0604020202020204" pitchFamily="34" charset="0"/>
              </a:rPr>
              <a:t>Administrators</a:t>
            </a:r>
            <a:r>
              <a:rPr sz="1200" spc="-25" dirty="0">
                <a:solidFill>
                  <a:srgbClr val="3B85C5"/>
                </a:solidFill>
                <a:latin typeface="Arial" panose="020B0604020202020204" pitchFamily="34" charset="0"/>
                <a:cs typeface="Arial" panose="020B0604020202020204" pitchFamily="34" charset="0"/>
              </a:rPr>
              <a:t> </a:t>
            </a:r>
            <a:r>
              <a:rPr sz="1200" dirty="0">
                <a:solidFill>
                  <a:srgbClr val="3B85C5"/>
                </a:solidFill>
                <a:latin typeface="Arial" panose="020B0604020202020204" pitchFamily="34" charset="0"/>
                <a:cs typeface="Arial" panose="020B0604020202020204" pitchFamily="34" charset="0"/>
              </a:rPr>
              <a:t>at</a:t>
            </a:r>
            <a:r>
              <a:rPr sz="1200" spc="-20" dirty="0">
                <a:solidFill>
                  <a:srgbClr val="3B85C5"/>
                </a:solidFill>
                <a:latin typeface="Arial" panose="020B0604020202020204" pitchFamily="34" charset="0"/>
                <a:cs typeface="Arial" panose="020B0604020202020204" pitchFamily="34" charset="0"/>
              </a:rPr>
              <a:t> </a:t>
            </a:r>
            <a:r>
              <a:rPr sz="1200" dirty="0">
                <a:solidFill>
                  <a:srgbClr val="3B85C5"/>
                </a:solidFill>
                <a:latin typeface="Arial" panose="020B0604020202020204" pitchFamily="34" charset="0"/>
                <a:cs typeface="Arial" panose="020B0604020202020204" pitchFamily="34" charset="0"/>
              </a:rPr>
              <a:t>the</a:t>
            </a:r>
            <a:r>
              <a:rPr sz="1200" spc="-20" dirty="0">
                <a:solidFill>
                  <a:srgbClr val="3B85C5"/>
                </a:solidFill>
                <a:latin typeface="Arial" panose="020B0604020202020204" pitchFamily="34" charset="0"/>
                <a:cs typeface="Arial" panose="020B0604020202020204" pitchFamily="34" charset="0"/>
              </a:rPr>
              <a:t> </a:t>
            </a:r>
            <a:r>
              <a:rPr sz="1200" spc="-5" dirty="0">
                <a:solidFill>
                  <a:srgbClr val="3B85C5"/>
                </a:solidFill>
                <a:latin typeface="Arial" panose="020B0604020202020204" pitchFamily="34" charset="0"/>
                <a:cs typeface="Arial" panose="020B0604020202020204" pitchFamily="34" charset="0"/>
              </a:rPr>
              <a:t>district</a:t>
            </a:r>
            <a:r>
              <a:rPr sz="1200" spc="-45" dirty="0">
                <a:solidFill>
                  <a:srgbClr val="3B85C5"/>
                </a:solidFill>
                <a:latin typeface="Arial" panose="020B0604020202020204" pitchFamily="34" charset="0"/>
                <a:cs typeface="Arial" panose="020B0604020202020204" pitchFamily="34" charset="0"/>
              </a:rPr>
              <a:t> </a:t>
            </a:r>
            <a:r>
              <a:rPr sz="1200" dirty="0">
                <a:solidFill>
                  <a:srgbClr val="3B85C5"/>
                </a:solidFill>
                <a:latin typeface="Arial" panose="020B0604020202020204" pitchFamily="34" charset="0"/>
                <a:cs typeface="Arial" panose="020B0604020202020204" pitchFamily="34" charset="0"/>
              </a:rPr>
              <a:t>and</a:t>
            </a:r>
            <a:r>
              <a:rPr sz="1200" spc="-30" dirty="0">
                <a:solidFill>
                  <a:srgbClr val="3B85C5"/>
                </a:solidFill>
                <a:latin typeface="Arial" panose="020B0604020202020204" pitchFamily="34" charset="0"/>
                <a:cs typeface="Arial" panose="020B0604020202020204" pitchFamily="34" charset="0"/>
              </a:rPr>
              <a:t> </a:t>
            </a:r>
            <a:r>
              <a:rPr sz="1200" dirty="0">
                <a:solidFill>
                  <a:srgbClr val="3B85C5"/>
                </a:solidFill>
                <a:latin typeface="Arial" panose="020B0604020202020204" pitchFamily="34" charset="0"/>
                <a:cs typeface="Arial" panose="020B0604020202020204" pitchFamily="34" charset="0"/>
              </a:rPr>
              <a:t>school</a:t>
            </a:r>
            <a:r>
              <a:rPr sz="1200" spc="-40" dirty="0">
                <a:solidFill>
                  <a:srgbClr val="3B85C5"/>
                </a:solidFill>
                <a:latin typeface="Arial" panose="020B0604020202020204" pitchFamily="34" charset="0"/>
                <a:cs typeface="Arial" panose="020B0604020202020204" pitchFamily="34" charset="0"/>
              </a:rPr>
              <a:t> </a:t>
            </a:r>
            <a:r>
              <a:rPr sz="1200" spc="-5" dirty="0">
                <a:solidFill>
                  <a:srgbClr val="3B85C5"/>
                </a:solidFill>
                <a:latin typeface="Arial" panose="020B0604020202020204" pitchFamily="34" charset="0"/>
                <a:cs typeface="Arial" panose="020B0604020202020204" pitchFamily="34" charset="0"/>
              </a:rPr>
              <a:t>levels</a:t>
            </a:r>
            <a:r>
              <a:rPr sz="1200" spc="-35" dirty="0">
                <a:solidFill>
                  <a:srgbClr val="3B85C5"/>
                </a:solidFill>
                <a:latin typeface="Arial" panose="020B0604020202020204" pitchFamily="34" charset="0"/>
                <a:cs typeface="Arial" panose="020B0604020202020204" pitchFamily="34" charset="0"/>
              </a:rPr>
              <a:t> </a:t>
            </a:r>
            <a:r>
              <a:rPr sz="1200" spc="-5" dirty="0">
                <a:solidFill>
                  <a:srgbClr val="3B85C5"/>
                </a:solidFill>
                <a:latin typeface="Arial" panose="020B0604020202020204" pitchFamily="34" charset="0"/>
                <a:cs typeface="Arial" panose="020B0604020202020204" pitchFamily="34" charset="0"/>
              </a:rPr>
              <a:t>play</a:t>
            </a:r>
            <a:r>
              <a:rPr sz="1200" spc="-50" dirty="0">
                <a:solidFill>
                  <a:srgbClr val="3B85C5"/>
                </a:solidFill>
                <a:latin typeface="Arial" panose="020B0604020202020204" pitchFamily="34" charset="0"/>
                <a:cs typeface="Arial" panose="020B0604020202020204" pitchFamily="34" charset="0"/>
              </a:rPr>
              <a:t> </a:t>
            </a:r>
            <a:r>
              <a:rPr sz="1200" dirty="0">
                <a:solidFill>
                  <a:srgbClr val="3B85C5"/>
                </a:solidFill>
                <a:latin typeface="Arial" panose="020B0604020202020204" pitchFamily="34" charset="0"/>
                <a:cs typeface="Arial" panose="020B0604020202020204" pitchFamily="34" charset="0"/>
              </a:rPr>
              <a:t>a</a:t>
            </a:r>
            <a:r>
              <a:rPr sz="1200" spc="-5" dirty="0">
                <a:solidFill>
                  <a:srgbClr val="3B85C5"/>
                </a:solidFill>
                <a:latin typeface="Arial" panose="020B0604020202020204" pitchFamily="34" charset="0"/>
                <a:cs typeface="Arial" panose="020B0604020202020204" pitchFamily="34" charset="0"/>
              </a:rPr>
              <a:t> </a:t>
            </a:r>
            <a:r>
              <a:rPr sz="1200" dirty="0">
                <a:solidFill>
                  <a:srgbClr val="3B85C5"/>
                </a:solidFill>
                <a:latin typeface="Arial" panose="020B0604020202020204" pitchFamily="34" charset="0"/>
                <a:cs typeface="Arial" panose="020B0604020202020204" pitchFamily="34" charset="0"/>
              </a:rPr>
              <a:t>key</a:t>
            </a:r>
            <a:r>
              <a:rPr sz="1200" spc="-85" dirty="0">
                <a:solidFill>
                  <a:srgbClr val="3B85C5"/>
                </a:solidFill>
                <a:latin typeface="Arial" panose="020B0604020202020204" pitchFamily="34" charset="0"/>
                <a:cs typeface="Arial" panose="020B0604020202020204" pitchFamily="34" charset="0"/>
              </a:rPr>
              <a:t> </a:t>
            </a:r>
            <a:r>
              <a:rPr sz="1200" spc="-5" dirty="0">
                <a:solidFill>
                  <a:srgbClr val="3B85C5"/>
                </a:solidFill>
                <a:latin typeface="Arial" panose="020B0604020202020204" pitchFamily="34" charset="0"/>
                <a:cs typeface="Arial" panose="020B0604020202020204" pitchFamily="34" charset="0"/>
              </a:rPr>
              <a:t>role</a:t>
            </a:r>
            <a:endParaRPr sz="1200" dirty="0">
              <a:latin typeface="Arial" panose="020B0604020202020204" pitchFamily="34" charset="0"/>
              <a:cs typeface="Arial" panose="020B0604020202020204" pitchFamily="34" charset="0"/>
            </a:endParaRPr>
          </a:p>
        </p:txBody>
      </p:sp>
      <p:sp>
        <p:nvSpPr>
          <p:cNvPr id="4" name="object 4"/>
          <p:cNvSpPr txBox="1"/>
          <p:nvPr/>
        </p:nvSpPr>
        <p:spPr>
          <a:xfrm>
            <a:off x="126787" y="1077278"/>
            <a:ext cx="4581525" cy="1176476"/>
          </a:xfrm>
          <a:prstGeom prst="rect">
            <a:avLst/>
          </a:prstGeom>
        </p:spPr>
        <p:txBody>
          <a:bodyPr vert="horz" wrap="square" lIns="0" tIns="12065" rIns="0" bIns="0" rtlCol="0">
            <a:spAutoFit/>
          </a:bodyPr>
          <a:lstStyle/>
          <a:p>
            <a:pPr marL="12700" marR="5080">
              <a:lnSpc>
                <a:spcPct val="114599"/>
              </a:lnSpc>
              <a:spcBef>
                <a:spcPts val="95"/>
              </a:spcBef>
              <a:tabLst>
                <a:tab pos="4174490" algn="l"/>
              </a:tabLst>
            </a:pPr>
            <a:r>
              <a:rPr sz="1100" b="1" spc="-5" dirty="0">
                <a:solidFill>
                  <a:srgbClr val="666666"/>
                </a:solidFill>
                <a:latin typeface="Arial" panose="020B0604020202020204" pitchFamily="34" charset="0"/>
                <a:cs typeface="Arial" panose="020B0604020202020204" pitchFamily="34" charset="0"/>
              </a:rPr>
              <a:t>As school </a:t>
            </a:r>
            <a:r>
              <a:rPr sz="1100" b="1" spc="-10" dirty="0">
                <a:solidFill>
                  <a:srgbClr val="666666"/>
                </a:solidFill>
                <a:latin typeface="Arial" panose="020B0604020202020204" pitchFamily="34" charset="0"/>
                <a:cs typeface="Arial" panose="020B0604020202020204" pitchFamily="34" charset="0"/>
              </a:rPr>
              <a:t>administrators, </a:t>
            </a:r>
            <a:r>
              <a:rPr sz="1100" b="1" spc="-5" dirty="0">
                <a:solidFill>
                  <a:srgbClr val="666666"/>
                </a:solidFill>
                <a:latin typeface="Arial" panose="020B0604020202020204" pitchFamily="34" charset="0"/>
                <a:cs typeface="Arial" panose="020B0604020202020204" pitchFamily="34" charset="0"/>
              </a:rPr>
              <a:t>including principals</a:t>
            </a:r>
            <a:r>
              <a:rPr sz="1100" spc="-5" dirty="0">
                <a:solidFill>
                  <a:srgbClr val="666666"/>
                </a:solidFill>
                <a:latin typeface="Arial" panose="020B0604020202020204" pitchFamily="34" charset="0"/>
                <a:cs typeface="Arial" panose="020B0604020202020204" pitchFamily="34" charset="0"/>
              </a:rPr>
              <a:t>, your leadership and support  </a:t>
            </a:r>
            <a:r>
              <a:rPr sz="1100" dirty="0">
                <a:solidFill>
                  <a:srgbClr val="666666"/>
                </a:solidFill>
                <a:latin typeface="Arial" panose="020B0604020202020204" pitchFamily="34" charset="0"/>
                <a:cs typeface="Arial" panose="020B0604020202020204" pitchFamily="34" charset="0"/>
              </a:rPr>
              <a:t>for the </a:t>
            </a:r>
            <a:r>
              <a:rPr sz="1100" spc="-5" dirty="0">
                <a:solidFill>
                  <a:srgbClr val="666666"/>
                </a:solidFill>
                <a:latin typeface="Arial" panose="020B0604020202020204" pitchFamily="34" charset="0"/>
                <a:cs typeface="Arial" panose="020B0604020202020204" pitchFamily="34" charset="0"/>
              </a:rPr>
              <a:t>Clean Air </a:t>
            </a:r>
            <a:r>
              <a:rPr sz="1100" dirty="0">
                <a:solidFill>
                  <a:srgbClr val="666666"/>
                </a:solidFill>
                <a:latin typeface="Arial" panose="020B0604020202020204" pitchFamily="34" charset="0"/>
                <a:cs typeface="Arial" panose="020B0604020202020204" pitchFamily="34" charset="0"/>
              </a:rPr>
              <a:t>Program </a:t>
            </a:r>
            <a:r>
              <a:rPr sz="1100" spc="-5" dirty="0">
                <a:solidFill>
                  <a:srgbClr val="666666"/>
                </a:solidFill>
                <a:latin typeface="Arial" panose="020B0604020202020204" pitchFamily="34" charset="0"/>
                <a:cs typeface="Arial" panose="020B0604020202020204" pitchFamily="34" charset="0"/>
              </a:rPr>
              <a:t>is </a:t>
            </a:r>
            <a:r>
              <a:rPr sz="1100" spc="-10" dirty="0">
                <a:solidFill>
                  <a:srgbClr val="666666"/>
                </a:solidFill>
                <a:latin typeface="Arial" panose="020B0604020202020204" pitchFamily="34" charset="0"/>
                <a:cs typeface="Arial" panose="020B0604020202020204" pitchFamily="34" charset="0"/>
              </a:rPr>
              <a:t>vital. </a:t>
            </a:r>
            <a:r>
              <a:rPr sz="1100" b="1" u="heavy" spc="-45" dirty="0">
                <a:solidFill>
                  <a:srgbClr val="666666"/>
                </a:solidFill>
                <a:uFill>
                  <a:solidFill>
                    <a:srgbClr val="666666"/>
                  </a:solidFill>
                </a:uFill>
                <a:latin typeface="Arial" panose="020B0604020202020204" pitchFamily="34" charset="0"/>
                <a:cs typeface="Arial" panose="020B0604020202020204" pitchFamily="34" charset="0"/>
              </a:rPr>
              <a:t>Success requires</a:t>
            </a:r>
            <a:r>
              <a:rPr sz="1100" b="1" u="heavy" spc="-120" dirty="0">
                <a:solidFill>
                  <a:srgbClr val="666666"/>
                </a:solidFill>
                <a:uFill>
                  <a:solidFill>
                    <a:srgbClr val="666666"/>
                  </a:solidFill>
                </a:uFill>
                <a:latin typeface="Arial" panose="020B0604020202020204" pitchFamily="34" charset="0"/>
                <a:cs typeface="Arial" panose="020B0604020202020204" pitchFamily="34" charset="0"/>
              </a:rPr>
              <a:t> </a:t>
            </a:r>
            <a:r>
              <a:rPr sz="1100" b="1" u="heavy" spc="-50" dirty="0">
                <a:solidFill>
                  <a:srgbClr val="666666"/>
                </a:solidFill>
                <a:uFill>
                  <a:solidFill>
                    <a:srgbClr val="666666"/>
                  </a:solidFill>
                </a:uFill>
                <a:latin typeface="Arial" panose="020B0604020202020204" pitchFamily="34" charset="0"/>
                <a:cs typeface="Arial" panose="020B0604020202020204" pitchFamily="34" charset="0"/>
              </a:rPr>
              <a:t>collaboration</a:t>
            </a:r>
            <a:endParaRPr sz="1100" dirty="0">
              <a:latin typeface="Arial" panose="020B0604020202020204" pitchFamily="34" charset="0"/>
              <a:cs typeface="Arial" panose="020B0604020202020204" pitchFamily="34" charset="0"/>
            </a:endParaRPr>
          </a:p>
          <a:p>
            <a:pPr marL="12700" marR="20955">
              <a:lnSpc>
                <a:spcPct val="114999"/>
              </a:lnSpc>
              <a:spcBef>
                <a:spcPts val="90"/>
              </a:spcBef>
            </a:pPr>
            <a:r>
              <a:rPr sz="1100" spc="50" dirty="0">
                <a:solidFill>
                  <a:srgbClr val="666666"/>
                </a:solidFill>
                <a:latin typeface="Arial" panose="020B0604020202020204" pitchFamily="34" charset="0"/>
                <a:cs typeface="Arial" panose="020B0604020202020204" pitchFamily="34" charset="0"/>
              </a:rPr>
              <a:t>between </a:t>
            </a:r>
            <a:r>
              <a:rPr sz="1100" spc="20" dirty="0">
                <a:solidFill>
                  <a:srgbClr val="666666"/>
                </a:solidFill>
                <a:latin typeface="Arial" panose="020B0604020202020204" pitchFamily="34" charset="0"/>
                <a:cs typeface="Arial" panose="020B0604020202020204" pitchFamily="34" charset="0"/>
              </a:rPr>
              <a:t>you, </a:t>
            </a:r>
            <a:r>
              <a:rPr sz="1100" spc="55" dirty="0">
                <a:solidFill>
                  <a:srgbClr val="666666"/>
                </a:solidFill>
                <a:latin typeface="Arial" panose="020B0604020202020204" pitchFamily="34" charset="0"/>
                <a:cs typeface="Arial" panose="020B0604020202020204" pitchFamily="34" charset="0"/>
              </a:rPr>
              <a:t>teachers, </a:t>
            </a:r>
            <a:r>
              <a:rPr sz="1100" dirty="0">
                <a:solidFill>
                  <a:srgbClr val="666666"/>
                </a:solidFill>
                <a:latin typeface="Arial" panose="020B0604020202020204" pitchFamily="34" charset="0"/>
                <a:cs typeface="Arial" panose="020B0604020202020204" pitchFamily="34" charset="0"/>
              </a:rPr>
              <a:t>s</a:t>
            </a:r>
            <a:r>
              <a:rPr sz="1100" spc="10" dirty="0">
                <a:solidFill>
                  <a:srgbClr val="666666"/>
                </a:solidFill>
                <a:latin typeface="Arial" panose="020B0604020202020204" pitchFamily="34" charset="0"/>
                <a:cs typeface="Arial" panose="020B0604020202020204" pitchFamily="34" charset="0"/>
              </a:rPr>
              <a:t>ta</a:t>
            </a:r>
            <a:r>
              <a:rPr sz="1100" spc="-25" dirty="0">
                <a:solidFill>
                  <a:srgbClr val="666666"/>
                </a:solidFill>
                <a:latin typeface="Arial" panose="020B0604020202020204" pitchFamily="34" charset="0"/>
                <a:cs typeface="Arial" panose="020B0604020202020204" pitchFamily="34" charset="0"/>
              </a:rPr>
              <a:t>ff, </a:t>
            </a:r>
            <a:r>
              <a:rPr sz="1100" spc="-5" dirty="0">
                <a:solidFill>
                  <a:srgbClr val="666666"/>
                </a:solidFill>
                <a:latin typeface="Arial" panose="020B0604020202020204" pitchFamily="34" charset="0"/>
                <a:cs typeface="Arial" panose="020B0604020202020204" pitchFamily="34" charset="0"/>
              </a:rPr>
              <a:t>facilities </a:t>
            </a:r>
            <a:r>
              <a:rPr sz="1100" spc="30" dirty="0">
                <a:solidFill>
                  <a:srgbClr val="666666"/>
                </a:solidFill>
                <a:latin typeface="Arial" panose="020B0604020202020204" pitchFamily="34" charset="0"/>
                <a:cs typeface="Arial" panose="020B0604020202020204" pitchFamily="34" charset="0"/>
              </a:rPr>
              <a:t>and </a:t>
            </a:r>
            <a:r>
              <a:rPr sz="1100" spc="5" dirty="0">
                <a:solidFill>
                  <a:srgbClr val="666666"/>
                </a:solidFill>
                <a:latin typeface="Arial" panose="020B0604020202020204" pitchFamily="34" charset="0"/>
                <a:cs typeface="Arial" panose="020B0604020202020204" pitchFamily="34" charset="0"/>
              </a:rPr>
              <a:t>ma</a:t>
            </a:r>
            <a:r>
              <a:rPr sz="1100" spc="35" dirty="0">
                <a:solidFill>
                  <a:srgbClr val="666666"/>
                </a:solidFill>
                <a:latin typeface="Arial" panose="020B0604020202020204" pitchFamily="34" charset="0"/>
                <a:cs typeface="Arial" panose="020B0604020202020204" pitchFamily="34" charset="0"/>
              </a:rPr>
              <a:t>intenance </a:t>
            </a:r>
            <a:r>
              <a:rPr sz="1100" spc="50" dirty="0">
                <a:solidFill>
                  <a:srgbClr val="666666"/>
                </a:solidFill>
                <a:latin typeface="Arial" panose="020B0604020202020204" pitchFamily="34" charset="0"/>
                <a:cs typeface="Arial" panose="020B0604020202020204" pitchFamily="34" charset="0"/>
              </a:rPr>
              <a:t>personnel </a:t>
            </a:r>
            <a:r>
              <a:rPr sz="1100" spc="40" dirty="0">
                <a:solidFill>
                  <a:srgbClr val="666666"/>
                </a:solidFill>
                <a:latin typeface="Arial" panose="020B0604020202020204" pitchFamily="34" charset="0"/>
                <a:cs typeface="Arial" panose="020B0604020202020204" pitchFamily="34" charset="0"/>
              </a:rPr>
              <a:t>and, </a:t>
            </a:r>
            <a:r>
              <a:rPr sz="1100" spc="35" dirty="0">
                <a:solidFill>
                  <a:srgbClr val="666666"/>
                </a:solidFill>
                <a:latin typeface="Arial" panose="020B0604020202020204" pitchFamily="34" charset="0"/>
                <a:cs typeface="Arial" panose="020B0604020202020204" pitchFamily="34" charset="0"/>
              </a:rPr>
              <a:t>of  </a:t>
            </a:r>
            <a:r>
              <a:rPr sz="1100" spc="50" dirty="0">
                <a:solidFill>
                  <a:srgbClr val="666666"/>
                </a:solidFill>
                <a:latin typeface="Arial" panose="020B0604020202020204" pitchFamily="34" charset="0"/>
                <a:cs typeface="Arial" panose="020B0604020202020204" pitchFamily="34" charset="0"/>
              </a:rPr>
              <a:t>course, </a:t>
            </a:r>
            <a:r>
              <a:rPr sz="1100" dirty="0">
                <a:solidFill>
                  <a:srgbClr val="666666"/>
                </a:solidFill>
                <a:latin typeface="Arial" panose="020B0604020202020204" pitchFamily="34" charset="0"/>
                <a:cs typeface="Arial" panose="020B0604020202020204" pitchFamily="34" charset="0"/>
              </a:rPr>
              <a:t>s</a:t>
            </a:r>
            <a:r>
              <a:rPr sz="1100" spc="45" dirty="0">
                <a:solidFill>
                  <a:srgbClr val="666666"/>
                </a:solidFill>
                <a:latin typeface="Arial" panose="020B0604020202020204" pitchFamily="34" charset="0"/>
                <a:cs typeface="Arial" panose="020B0604020202020204" pitchFamily="34" charset="0"/>
              </a:rPr>
              <a:t>tudents </a:t>
            </a:r>
            <a:r>
              <a:rPr sz="1100" spc="30" dirty="0">
                <a:solidFill>
                  <a:srgbClr val="666666"/>
                </a:solidFill>
                <a:latin typeface="Arial" panose="020B0604020202020204" pitchFamily="34" charset="0"/>
                <a:cs typeface="Arial" panose="020B0604020202020204" pitchFamily="34" charset="0"/>
              </a:rPr>
              <a:t>and </a:t>
            </a:r>
            <a:r>
              <a:rPr sz="1100" spc="50" dirty="0">
                <a:solidFill>
                  <a:srgbClr val="666666"/>
                </a:solidFill>
                <a:latin typeface="Arial" panose="020B0604020202020204" pitchFamily="34" charset="0"/>
                <a:cs typeface="Arial" panose="020B0604020202020204" pitchFamily="34" charset="0"/>
              </a:rPr>
              <a:t>parents. </a:t>
            </a:r>
            <a:r>
              <a:rPr sz="1100" spc="5" dirty="0">
                <a:solidFill>
                  <a:srgbClr val="666666"/>
                </a:solidFill>
                <a:latin typeface="Arial" panose="020B0604020202020204" pitchFamily="34" charset="0"/>
                <a:cs typeface="Arial" panose="020B0604020202020204" pitchFamily="34" charset="0"/>
              </a:rPr>
              <a:t>Your </a:t>
            </a:r>
            <a:r>
              <a:rPr sz="1100" dirty="0">
                <a:solidFill>
                  <a:srgbClr val="666666"/>
                </a:solidFill>
                <a:latin typeface="Arial" panose="020B0604020202020204" pitchFamily="34" charset="0"/>
                <a:cs typeface="Arial" panose="020B0604020202020204" pitchFamily="34" charset="0"/>
              </a:rPr>
              <a:t>role </a:t>
            </a:r>
            <a:r>
              <a:rPr sz="1100" spc="-20" dirty="0">
                <a:solidFill>
                  <a:srgbClr val="666666"/>
                </a:solidFill>
                <a:latin typeface="Arial" panose="020B0604020202020204" pitchFamily="34" charset="0"/>
                <a:cs typeface="Arial" panose="020B0604020202020204" pitchFamily="34" charset="0"/>
              </a:rPr>
              <a:t>in </a:t>
            </a:r>
            <a:r>
              <a:rPr sz="1100" spc="40" dirty="0">
                <a:solidFill>
                  <a:srgbClr val="666666"/>
                </a:solidFill>
                <a:latin typeface="Arial" panose="020B0604020202020204" pitchFamily="34" charset="0"/>
                <a:cs typeface="Arial" panose="020B0604020202020204" pitchFamily="34" charset="0"/>
              </a:rPr>
              <a:t>supporting </a:t>
            </a:r>
            <a:r>
              <a:rPr sz="1100" spc="25" dirty="0">
                <a:solidFill>
                  <a:srgbClr val="666666"/>
                </a:solidFill>
                <a:latin typeface="Arial" panose="020B0604020202020204" pitchFamily="34" charset="0"/>
                <a:cs typeface="Arial" panose="020B0604020202020204" pitchFamily="34" charset="0"/>
              </a:rPr>
              <a:t>the Clean </a:t>
            </a:r>
            <a:r>
              <a:rPr sz="1100" spc="-35" dirty="0">
                <a:solidFill>
                  <a:srgbClr val="666666"/>
                </a:solidFill>
                <a:latin typeface="Arial" panose="020B0604020202020204" pitchFamily="34" charset="0"/>
                <a:cs typeface="Arial" panose="020B0604020202020204" pitchFamily="34" charset="0"/>
              </a:rPr>
              <a:t>Air  </a:t>
            </a:r>
            <a:r>
              <a:rPr sz="1100" spc="40" dirty="0">
                <a:solidFill>
                  <a:srgbClr val="666666"/>
                </a:solidFill>
                <a:latin typeface="Arial" panose="020B0604020202020204" pitchFamily="34" charset="0"/>
                <a:cs typeface="Arial" panose="020B0604020202020204" pitchFamily="34" charset="0"/>
              </a:rPr>
              <a:t>Schools Program </a:t>
            </a:r>
            <a:r>
              <a:rPr sz="1100" spc="20" dirty="0">
                <a:solidFill>
                  <a:srgbClr val="666666"/>
                </a:solidFill>
                <a:latin typeface="Arial" panose="020B0604020202020204" pitchFamily="34" charset="0"/>
                <a:cs typeface="Arial" panose="020B0604020202020204" pitchFamily="34" charset="0"/>
              </a:rPr>
              <a:t>at your </a:t>
            </a:r>
            <a:r>
              <a:rPr sz="1100" spc="60" dirty="0">
                <a:solidFill>
                  <a:srgbClr val="666666"/>
                </a:solidFill>
                <a:latin typeface="Arial" panose="020B0604020202020204" pitchFamily="34" charset="0"/>
                <a:cs typeface="Arial" panose="020B0604020202020204" pitchFamily="34" charset="0"/>
              </a:rPr>
              <a:t>school </a:t>
            </a:r>
            <a:r>
              <a:rPr sz="1100" spc="15" dirty="0">
                <a:solidFill>
                  <a:srgbClr val="666666"/>
                </a:solidFill>
                <a:latin typeface="Arial" panose="020B0604020202020204" pitchFamily="34" charset="0"/>
                <a:cs typeface="Arial" panose="020B0604020202020204" pitchFamily="34" charset="0"/>
              </a:rPr>
              <a:t>or </a:t>
            </a:r>
            <a:r>
              <a:rPr sz="1100" spc="-20" dirty="0">
                <a:solidFill>
                  <a:srgbClr val="666666"/>
                </a:solidFill>
                <a:latin typeface="Arial" panose="020B0604020202020204" pitchFamily="34" charset="0"/>
                <a:cs typeface="Arial" panose="020B0604020202020204" pitchFamily="34" charset="0"/>
              </a:rPr>
              <a:t>in </a:t>
            </a:r>
            <a:r>
              <a:rPr sz="1100" spc="20" dirty="0">
                <a:solidFill>
                  <a:srgbClr val="666666"/>
                </a:solidFill>
                <a:latin typeface="Arial" panose="020B0604020202020204" pitchFamily="34" charset="0"/>
                <a:cs typeface="Arial" panose="020B0604020202020204" pitchFamily="34" charset="0"/>
              </a:rPr>
              <a:t>your district might</a:t>
            </a:r>
            <a:r>
              <a:rPr sz="1100" spc="280" dirty="0">
                <a:solidFill>
                  <a:srgbClr val="666666"/>
                </a:solidFill>
                <a:latin typeface="Arial" panose="020B0604020202020204" pitchFamily="34" charset="0"/>
                <a:cs typeface="Arial" panose="020B0604020202020204" pitchFamily="34" charset="0"/>
              </a:rPr>
              <a:t> </a:t>
            </a:r>
            <a:r>
              <a:rPr sz="1100" spc="25" dirty="0">
                <a:solidFill>
                  <a:srgbClr val="666666"/>
                </a:solidFill>
                <a:latin typeface="Arial" panose="020B0604020202020204" pitchFamily="34" charset="0"/>
                <a:cs typeface="Arial" panose="020B0604020202020204" pitchFamily="34" charset="0"/>
              </a:rPr>
              <a:t>include:</a:t>
            </a:r>
            <a:endParaRPr sz="1100" dirty="0">
              <a:latin typeface="Arial" panose="020B0604020202020204" pitchFamily="34" charset="0"/>
              <a:cs typeface="Arial" panose="020B0604020202020204" pitchFamily="34" charset="0"/>
            </a:endParaRPr>
          </a:p>
        </p:txBody>
      </p:sp>
      <p:sp>
        <p:nvSpPr>
          <p:cNvPr id="5" name="object 5"/>
          <p:cNvSpPr txBox="1"/>
          <p:nvPr/>
        </p:nvSpPr>
        <p:spPr>
          <a:xfrm>
            <a:off x="346552" y="2386364"/>
            <a:ext cx="4393565" cy="2524024"/>
          </a:xfrm>
          <a:prstGeom prst="rect">
            <a:avLst/>
          </a:prstGeom>
        </p:spPr>
        <p:txBody>
          <a:bodyPr vert="horz" wrap="square" lIns="0" tIns="12065" rIns="0" bIns="0" rtlCol="0">
            <a:spAutoFit/>
          </a:bodyPr>
          <a:lstStyle/>
          <a:p>
            <a:pPr marL="297815" marR="5080" indent="-285115">
              <a:lnSpc>
                <a:spcPct val="114599"/>
              </a:lnSpc>
              <a:spcBef>
                <a:spcPts val="95"/>
              </a:spcBef>
              <a:buSzPct val="81818"/>
              <a:buFont typeface="Arial"/>
              <a:buChar char="●"/>
              <a:tabLst>
                <a:tab pos="297180" algn="l"/>
                <a:tab pos="297815" algn="l"/>
                <a:tab pos="2209800" algn="l"/>
              </a:tabLst>
            </a:pPr>
            <a:r>
              <a:rPr sz="1100" b="1" spc="-45" dirty="0">
                <a:solidFill>
                  <a:srgbClr val="666666"/>
                </a:solidFill>
                <a:latin typeface="Arial" panose="020B0604020202020204" pitchFamily="34" charset="0"/>
                <a:cs typeface="Arial" panose="020B0604020202020204" pitchFamily="34" charset="0"/>
              </a:rPr>
              <a:t>Engaging </a:t>
            </a:r>
            <a:r>
              <a:rPr sz="1100" b="1" spc="-35" dirty="0">
                <a:solidFill>
                  <a:srgbClr val="666666"/>
                </a:solidFill>
                <a:latin typeface="Arial" panose="020B0604020202020204" pitchFamily="34" charset="0"/>
                <a:cs typeface="Arial" panose="020B0604020202020204" pitchFamily="34" charset="0"/>
              </a:rPr>
              <a:t>teachers</a:t>
            </a:r>
            <a:r>
              <a:rPr sz="1100" b="1" spc="-15"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and</a:t>
            </a:r>
            <a:r>
              <a:rPr sz="1100" b="1" spc="5" dirty="0">
                <a:solidFill>
                  <a:srgbClr val="666666"/>
                </a:solidFill>
                <a:latin typeface="Arial" panose="020B0604020202020204" pitchFamily="34" charset="0"/>
                <a:cs typeface="Arial" panose="020B0604020202020204" pitchFamily="34" charset="0"/>
              </a:rPr>
              <a:t> </a:t>
            </a:r>
            <a:r>
              <a:rPr sz="1100" b="1" spc="-40" dirty="0">
                <a:solidFill>
                  <a:srgbClr val="666666"/>
                </a:solidFill>
                <a:latin typeface="Arial" panose="020B0604020202020204" pitchFamily="34" charset="0"/>
                <a:cs typeface="Arial" panose="020B0604020202020204" pitchFamily="34" charset="0"/>
              </a:rPr>
              <a:t>staff</a:t>
            </a:r>
            <a:r>
              <a:rPr lang="en-US" sz="1100" b="1" spc="-40" dirty="0">
                <a:solidFill>
                  <a:srgbClr val="666666"/>
                </a:solidFill>
                <a:latin typeface="Arial" panose="020B0604020202020204" pitchFamily="34" charset="0"/>
                <a:cs typeface="Arial" panose="020B0604020202020204" pitchFamily="34" charset="0"/>
              </a:rPr>
              <a:t> </a:t>
            </a:r>
            <a:r>
              <a:rPr sz="1100" spc="-20" dirty="0">
                <a:solidFill>
                  <a:srgbClr val="666666"/>
                </a:solidFill>
                <a:latin typeface="Arial" panose="020B0604020202020204" pitchFamily="34" charset="0"/>
                <a:cs typeface="Arial" panose="020B0604020202020204" pitchFamily="34" charset="0"/>
              </a:rPr>
              <a:t>in </a:t>
            </a:r>
            <a:r>
              <a:rPr sz="1100" dirty="0">
                <a:solidFill>
                  <a:srgbClr val="666666"/>
                </a:solidFill>
                <a:latin typeface="Arial" panose="020B0604020202020204" pitchFamily="34" charset="0"/>
                <a:cs typeface="Arial" panose="020B0604020202020204" pitchFamily="34" charset="0"/>
              </a:rPr>
              <a:t>a </a:t>
            </a:r>
            <a:r>
              <a:rPr sz="1100" spc="10" dirty="0">
                <a:solidFill>
                  <a:srgbClr val="666666"/>
                </a:solidFill>
                <a:latin typeface="Arial" panose="020B0604020202020204" pitchFamily="34" charset="0"/>
                <a:cs typeface="Arial" panose="020B0604020202020204" pitchFamily="34" charset="0"/>
              </a:rPr>
              <a:t>dia</a:t>
            </a:r>
            <a:r>
              <a:rPr sz="1100" spc="25" dirty="0">
                <a:solidFill>
                  <a:srgbClr val="666666"/>
                </a:solidFill>
                <a:latin typeface="Arial" panose="020B0604020202020204" pitchFamily="34" charset="0"/>
                <a:cs typeface="Arial" panose="020B0604020202020204" pitchFamily="34" charset="0"/>
              </a:rPr>
              <a:t>logue </a:t>
            </a:r>
            <a:r>
              <a:rPr sz="1100" spc="15" dirty="0">
                <a:solidFill>
                  <a:srgbClr val="666666"/>
                </a:solidFill>
                <a:latin typeface="Arial" panose="020B0604020202020204" pitchFamily="34" charset="0"/>
                <a:cs typeface="Arial" panose="020B0604020202020204" pitchFamily="34" charset="0"/>
              </a:rPr>
              <a:t>of </a:t>
            </a:r>
            <a:r>
              <a:rPr sz="1100" spc="50" dirty="0">
                <a:solidFill>
                  <a:srgbClr val="666666"/>
                </a:solidFill>
                <a:latin typeface="Arial" panose="020B0604020202020204" pitchFamily="34" charset="0"/>
                <a:cs typeface="Arial" panose="020B0604020202020204" pitchFamily="34" charset="0"/>
              </a:rPr>
              <a:t>support </a:t>
            </a:r>
            <a:r>
              <a:rPr sz="1100" spc="10" dirty="0">
                <a:solidFill>
                  <a:srgbClr val="666666"/>
                </a:solidFill>
                <a:latin typeface="Arial" panose="020B0604020202020204" pitchFamily="34" charset="0"/>
                <a:cs typeface="Arial" panose="020B0604020202020204" pitchFamily="34" charset="0"/>
              </a:rPr>
              <a:t>to </a:t>
            </a:r>
            <a:r>
              <a:rPr sz="1100" spc="40" dirty="0">
                <a:solidFill>
                  <a:srgbClr val="666666"/>
                </a:solidFill>
                <a:latin typeface="Arial" panose="020B0604020202020204" pitchFamily="34" charset="0"/>
                <a:cs typeface="Arial" panose="020B0604020202020204" pitchFamily="34" charset="0"/>
              </a:rPr>
              <a:t>meet </a:t>
            </a:r>
            <a:r>
              <a:rPr sz="1100" spc="35" dirty="0">
                <a:solidFill>
                  <a:srgbClr val="666666"/>
                </a:solidFill>
                <a:latin typeface="Arial" panose="020B0604020202020204" pitchFamily="34" charset="0"/>
                <a:cs typeface="Arial" panose="020B0604020202020204" pitchFamily="34" charset="0"/>
              </a:rPr>
              <a:t>the  </a:t>
            </a:r>
            <a:r>
              <a:rPr sz="1100" spc="40" dirty="0">
                <a:solidFill>
                  <a:srgbClr val="666666"/>
                </a:solidFill>
                <a:latin typeface="Arial" panose="020B0604020202020204" pitchFamily="34" charset="0"/>
                <a:cs typeface="Arial" panose="020B0604020202020204" pitchFamily="34" charset="0"/>
              </a:rPr>
              <a:t>requirements </a:t>
            </a:r>
            <a:r>
              <a:rPr sz="1100" spc="15" dirty="0">
                <a:solidFill>
                  <a:srgbClr val="666666"/>
                </a:solidFill>
                <a:latin typeface="Arial" panose="020B0604020202020204" pitchFamily="34" charset="0"/>
                <a:cs typeface="Arial" panose="020B0604020202020204" pitchFamily="34" charset="0"/>
              </a:rPr>
              <a:t>of </a:t>
            </a:r>
            <a:r>
              <a:rPr sz="1100" spc="25" dirty="0">
                <a:solidFill>
                  <a:srgbClr val="666666"/>
                </a:solidFill>
                <a:latin typeface="Arial" panose="020B0604020202020204" pitchFamily="34" charset="0"/>
                <a:cs typeface="Arial" panose="020B0604020202020204" pitchFamily="34" charset="0"/>
              </a:rPr>
              <a:t>the</a:t>
            </a:r>
            <a:r>
              <a:rPr sz="1100" spc="210" dirty="0">
                <a:solidFill>
                  <a:srgbClr val="666666"/>
                </a:solidFill>
                <a:latin typeface="Arial" panose="020B0604020202020204" pitchFamily="34" charset="0"/>
                <a:cs typeface="Arial" panose="020B0604020202020204" pitchFamily="34" charset="0"/>
              </a:rPr>
              <a:t> </a:t>
            </a:r>
            <a:r>
              <a:rPr sz="1100" spc="45" dirty="0">
                <a:solidFill>
                  <a:srgbClr val="666666"/>
                </a:solidFill>
                <a:latin typeface="Arial" panose="020B0604020202020204" pitchFamily="34" charset="0"/>
                <a:cs typeface="Arial" panose="020B0604020202020204" pitchFamily="34" charset="0"/>
              </a:rPr>
              <a:t>program.</a:t>
            </a:r>
            <a:endParaRPr sz="1100" dirty="0">
              <a:latin typeface="Arial" panose="020B0604020202020204" pitchFamily="34" charset="0"/>
              <a:cs typeface="Arial" panose="020B0604020202020204" pitchFamily="34" charset="0"/>
            </a:endParaRPr>
          </a:p>
          <a:p>
            <a:pPr marL="297180" marR="36830" indent="-284480">
              <a:lnSpc>
                <a:spcPct val="114599"/>
              </a:lnSpc>
              <a:spcBef>
                <a:spcPts val="515"/>
              </a:spcBef>
              <a:buSzPct val="81818"/>
              <a:buFont typeface="Arial"/>
              <a:buChar char="●"/>
              <a:tabLst>
                <a:tab pos="297180" algn="l"/>
                <a:tab pos="297815" algn="l"/>
              </a:tabLst>
            </a:pPr>
            <a:r>
              <a:rPr sz="1100" b="1" spc="-45" dirty="0">
                <a:solidFill>
                  <a:srgbClr val="666666"/>
                </a:solidFill>
                <a:latin typeface="Arial" panose="020B0604020202020204" pitchFamily="34" charset="0"/>
                <a:cs typeface="Arial" panose="020B0604020202020204" pitchFamily="34" charset="0"/>
              </a:rPr>
              <a:t>Sending </a:t>
            </a:r>
            <a:r>
              <a:rPr sz="1100" b="1" dirty="0">
                <a:solidFill>
                  <a:srgbClr val="666666"/>
                </a:solidFill>
                <a:latin typeface="Arial" panose="020B0604020202020204" pitchFamily="34" charset="0"/>
                <a:cs typeface="Arial" panose="020B0604020202020204" pitchFamily="34" charset="0"/>
              </a:rPr>
              <a:t>a </a:t>
            </a:r>
            <a:r>
              <a:rPr sz="1100" b="1" spc="-45" dirty="0">
                <a:solidFill>
                  <a:srgbClr val="666666"/>
                </a:solidFill>
                <a:latin typeface="Arial" panose="020B0604020202020204" pitchFamily="34" charset="0"/>
                <a:cs typeface="Arial" panose="020B0604020202020204" pitchFamily="34" charset="0"/>
              </a:rPr>
              <a:t>pamphlet </a:t>
            </a:r>
            <a:r>
              <a:rPr sz="1100" spc="10" dirty="0">
                <a:solidFill>
                  <a:srgbClr val="666666"/>
                </a:solidFill>
                <a:latin typeface="Arial" panose="020B0604020202020204" pitchFamily="34" charset="0"/>
                <a:cs typeface="Arial" panose="020B0604020202020204" pitchFamily="34" charset="0"/>
              </a:rPr>
              <a:t>to </a:t>
            </a:r>
            <a:r>
              <a:rPr sz="1100" spc="45" dirty="0">
                <a:solidFill>
                  <a:srgbClr val="666666"/>
                </a:solidFill>
                <a:latin typeface="Arial" panose="020B0604020202020204" pitchFamily="34" charset="0"/>
                <a:cs typeface="Arial" panose="020B0604020202020204" pitchFamily="34" charset="0"/>
              </a:rPr>
              <a:t>parents </a:t>
            </a:r>
            <a:r>
              <a:rPr sz="1100" spc="15" dirty="0">
                <a:solidFill>
                  <a:srgbClr val="666666"/>
                </a:solidFill>
                <a:latin typeface="Arial" panose="020B0604020202020204" pitchFamily="34" charset="0"/>
                <a:cs typeface="Arial" panose="020B0604020202020204" pitchFamily="34" charset="0"/>
              </a:rPr>
              <a:t>of </a:t>
            </a:r>
            <a:r>
              <a:rPr sz="1100" dirty="0">
                <a:solidFill>
                  <a:srgbClr val="666666"/>
                </a:solidFill>
                <a:latin typeface="Arial" panose="020B0604020202020204" pitchFamily="34" charset="0"/>
                <a:cs typeface="Arial" panose="020B0604020202020204" pitchFamily="34" charset="0"/>
              </a:rPr>
              <a:t>s</a:t>
            </a:r>
            <a:r>
              <a:rPr sz="1100" spc="45" dirty="0">
                <a:solidFill>
                  <a:srgbClr val="666666"/>
                </a:solidFill>
                <a:latin typeface="Arial" panose="020B0604020202020204" pitchFamily="34" charset="0"/>
                <a:cs typeface="Arial" panose="020B0604020202020204" pitchFamily="34" charset="0"/>
              </a:rPr>
              <a:t>tudents </a:t>
            </a:r>
            <a:r>
              <a:rPr sz="1100" spc="30" dirty="0">
                <a:solidFill>
                  <a:srgbClr val="666666"/>
                </a:solidFill>
                <a:latin typeface="Arial" panose="020B0604020202020204" pitchFamily="34" charset="0"/>
                <a:cs typeface="Arial" panose="020B0604020202020204" pitchFamily="34" charset="0"/>
              </a:rPr>
              <a:t>regarding </a:t>
            </a:r>
            <a:r>
              <a:rPr sz="1100" spc="25" dirty="0">
                <a:solidFill>
                  <a:srgbClr val="666666"/>
                </a:solidFill>
                <a:latin typeface="Arial" panose="020B0604020202020204" pitchFamily="34" charset="0"/>
                <a:cs typeface="Arial" panose="020B0604020202020204" pitchFamily="34" charset="0"/>
              </a:rPr>
              <a:t>the Clean </a:t>
            </a:r>
            <a:r>
              <a:rPr sz="1100" spc="-50" dirty="0">
                <a:solidFill>
                  <a:srgbClr val="666666"/>
                </a:solidFill>
                <a:latin typeface="Arial" panose="020B0604020202020204" pitchFamily="34" charset="0"/>
                <a:cs typeface="Arial" panose="020B0604020202020204" pitchFamily="34" charset="0"/>
              </a:rPr>
              <a:t>Air  </a:t>
            </a:r>
            <a:r>
              <a:rPr sz="1100" spc="60" dirty="0">
                <a:solidFill>
                  <a:srgbClr val="666666"/>
                </a:solidFill>
                <a:latin typeface="Arial" panose="020B0604020202020204" pitchFamily="34" charset="0"/>
                <a:cs typeface="Arial" panose="020B0604020202020204" pitchFamily="34" charset="0"/>
              </a:rPr>
              <a:t>School </a:t>
            </a:r>
            <a:r>
              <a:rPr sz="1100" spc="45" dirty="0">
                <a:solidFill>
                  <a:srgbClr val="666666"/>
                </a:solidFill>
                <a:latin typeface="Arial" panose="020B0604020202020204" pitchFamily="34" charset="0"/>
                <a:cs typeface="Arial" panose="020B0604020202020204" pitchFamily="34" charset="0"/>
              </a:rPr>
              <a:t>Program. </a:t>
            </a:r>
            <a:r>
              <a:rPr sz="1100" spc="-40" dirty="0">
                <a:solidFill>
                  <a:srgbClr val="666666"/>
                </a:solidFill>
                <a:latin typeface="Arial" panose="020B0604020202020204" pitchFamily="34" charset="0"/>
                <a:cs typeface="Arial" panose="020B0604020202020204" pitchFamily="34" charset="0"/>
              </a:rPr>
              <a:t>IQAir </a:t>
            </a:r>
            <a:r>
              <a:rPr sz="1100" spc="40" dirty="0">
                <a:solidFill>
                  <a:srgbClr val="666666"/>
                </a:solidFill>
                <a:latin typeface="Arial" panose="020B0604020202020204" pitchFamily="34" charset="0"/>
                <a:cs typeface="Arial" panose="020B0604020202020204" pitchFamily="34" charset="0"/>
              </a:rPr>
              <a:t>Foundation can supply </a:t>
            </a:r>
            <a:r>
              <a:rPr sz="1100" spc="10" dirty="0">
                <a:solidFill>
                  <a:srgbClr val="666666"/>
                </a:solidFill>
                <a:latin typeface="Arial" panose="020B0604020202020204" pitchFamily="34" charset="0"/>
                <a:cs typeface="Arial" panose="020B0604020202020204" pitchFamily="34" charset="0"/>
              </a:rPr>
              <a:t>you </a:t>
            </a:r>
            <a:r>
              <a:rPr sz="1100" dirty="0">
                <a:solidFill>
                  <a:srgbClr val="666666"/>
                </a:solidFill>
                <a:latin typeface="Arial" panose="020B0604020202020204" pitchFamily="34" charset="0"/>
                <a:cs typeface="Arial" panose="020B0604020202020204" pitchFamily="34" charset="0"/>
              </a:rPr>
              <a:t>with </a:t>
            </a:r>
            <a:r>
              <a:rPr sz="1100" spc="30" dirty="0">
                <a:solidFill>
                  <a:srgbClr val="666666"/>
                </a:solidFill>
                <a:latin typeface="Arial" panose="020B0604020202020204" pitchFamily="34" charset="0"/>
                <a:cs typeface="Arial" panose="020B0604020202020204" pitchFamily="34" charset="0"/>
              </a:rPr>
              <a:t>suitab</a:t>
            </a:r>
            <a:r>
              <a:rPr sz="1100" spc="-35" dirty="0">
                <a:solidFill>
                  <a:srgbClr val="666666"/>
                </a:solidFill>
                <a:latin typeface="Arial" panose="020B0604020202020204" pitchFamily="34" charset="0"/>
                <a:cs typeface="Arial" panose="020B0604020202020204" pitchFamily="34" charset="0"/>
              </a:rPr>
              <a:t>le</a:t>
            </a:r>
            <a:endParaRPr sz="1100" dirty="0">
              <a:latin typeface="Arial" panose="020B0604020202020204" pitchFamily="34" charset="0"/>
              <a:cs typeface="Arial" panose="020B0604020202020204" pitchFamily="34" charset="0"/>
            </a:endParaRPr>
          </a:p>
          <a:p>
            <a:pPr marL="297815">
              <a:lnSpc>
                <a:spcPct val="100000"/>
              </a:lnSpc>
              <a:spcBef>
                <a:spcPts val="325"/>
              </a:spcBef>
            </a:pPr>
            <a:r>
              <a:rPr sz="1100" spc="50" dirty="0">
                <a:solidFill>
                  <a:srgbClr val="666666"/>
                </a:solidFill>
                <a:latin typeface="Arial" panose="020B0604020202020204" pitchFamily="34" charset="0"/>
                <a:cs typeface="Arial" panose="020B0604020202020204" pitchFamily="34" charset="0"/>
              </a:rPr>
              <a:t>templates.</a:t>
            </a:r>
            <a:endParaRPr sz="1100" dirty="0">
              <a:latin typeface="Arial" panose="020B0604020202020204" pitchFamily="34" charset="0"/>
              <a:cs typeface="Arial" panose="020B0604020202020204" pitchFamily="34" charset="0"/>
            </a:endParaRPr>
          </a:p>
          <a:p>
            <a:pPr marL="297815" marR="23495" indent="-285115">
              <a:lnSpc>
                <a:spcPct val="119600"/>
              </a:lnSpc>
              <a:spcBef>
                <a:spcPts val="320"/>
              </a:spcBef>
              <a:buSzPct val="81818"/>
              <a:buFont typeface="Arial"/>
              <a:buChar char="●"/>
              <a:tabLst>
                <a:tab pos="297180" algn="l"/>
                <a:tab pos="297815" algn="l"/>
                <a:tab pos="2080260" algn="l"/>
              </a:tabLst>
            </a:pPr>
            <a:r>
              <a:rPr sz="1100" b="1" spc="-55" dirty="0">
                <a:solidFill>
                  <a:srgbClr val="666666"/>
                </a:solidFill>
                <a:latin typeface="Arial" panose="020B0604020202020204" pitchFamily="34" charset="0"/>
                <a:cs typeface="Arial" panose="020B0604020202020204" pitchFamily="34" charset="0"/>
              </a:rPr>
              <a:t>Hosting </a:t>
            </a:r>
            <a:r>
              <a:rPr sz="1100" b="1" spc="-20" dirty="0">
                <a:solidFill>
                  <a:srgbClr val="666666"/>
                </a:solidFill>
                <a:latin typeface="Arial" panose="020B0604020202020204" pitchFamily="34" charset="0"/>
                <a:cs typeface="Arial" panose="020B0604020202020204" pitchFamily="34" charset="0"/>
              </a:rPr>
              <a:t>an</a:t>
            </a:r>
            <a:r>
              <a:rPr sz="1100" b="1" spc="20" dirty="0">
                <a:solidFill>
                  <a:srgbClr val="666666"/>
                </a:solidFill>
                <a:latin typeface="Arial" panose="020B0604020202020204" pitchFamily="34" charset="0"/>
                <a:cs typeface="Arial" panose="020B0604020202020204" pitchFamily="34" charset="0"/>
              </a:rPr>
              <a:t> </a:t>
            </a:r>
            <a:r>
              <a:rPr sz="1100" b="1" spc="-60" dirty="0">
                <a:solidFill>
                  <a:srgbClr val="666666"/>
                </a:solidFill>
                <a:latin typeface="Arial" panose="020B0604020202020204" pitchFamily="34" charset="0"/>
                <a:cs typeface="Arial" panose="020B0604020202020204" pitchFamily="34" charset="0"/>
              </a:rPr>
              <a:t>introductory</a:t>
            </a:r>
            <a:r>
              <a:rPr sz="1100" b="1" spc="-100"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o</a:t>
            </a:r>
            <a:r>
              <a:rPr lang="en-US" sz="1100" b="1" spc="-35" dirty="0">
                <a:solidFill>
                  <a:srgbClr val="666666"/>
                </a:solidFill>
                <a:latin typeface="Arial" panose="020B0604020202020204" pitchFamily="34" charset="0"/>
                <a:cs typeface="Arial" panose="020B0604020202020204" pitchFamily="34" charset="0"/>
              </a:rPr>
              <a:t>n-</a:t>
            </a:r>
            <a:r>
              <a:rPr sz="1100" b="1" spc="-20" dirty="0">
                <a:solidFill>
                  <a:srgbClr val="666666"/>
                </a:solidFill>
                <a:latin typeface="Arial" panose="020B0604020202020204" pitchFamily="34" charset="0"/>
                <a:cs typeface="Arial" panose="020B0604020202020204" pitchFamily="34" charset="0"/>
              </a:rPr>
              <a:t>site</a:t>
            </a:r>
            <a:r>
              <a:rPr sz="1100" b="1" spc="-235" dirty="0">
                <a:solidFill>
                  <a:srgbClr val="666666"/>
                </a:solidFill>
                <a:latin typeface="Arial" panose="020B0604020202020204" pitchFamily="34" charset="0"/>
                <a:cs typeface="Arial" panose="020B0604020202020204" pitchFamily="34" charset="0"/>
              </a:rPr>
              <a:t> </a:t>
            </a:r>
            <a:r>
              <a:rPr sz="1100" b="1" spc="-40" dirty="0">
                <a:solidFill>
                  <a:srgbClr val="666666"/>
                </a:solidFill>
                <a:latin typeface="Arial" panose="020B0604020202020204" pitchFamily="34" charset="0"/>
                <a:cs typeface="Arial" panose="020B0604020202020204" pitchFamily="34" charset="0"/>
              </a:rPr>
              <a:t>meeting </a:t>
            </a:r>
            <a:r>
              <a:rPr sz="1100" spc="5" dirty="0">
                <a:solidFill>
                  <a:srgbClr val="666666"/>
                </a:solidFill>
                <a:latin typeface="Arial" panose="020B0604020202020204" pitchFamily="34" charset="0"/>
                <a:cs typeface="Arial" panose="020B0604020202020204" pitchFamily="34" charset="0"/>
              </a:rPr>
              <a:t>for </a:t>
            </a:r>
            <a:r>
              <a:rPr sz="1100" spc="25" dirty="0">
                <a:solidFill>
                  <a:srgbClr val="666666"/>
                </a:solidFill>
                <a:latin typeface="Arial" panose="020B0604020202020204" pitchFamily="34" charset="0"/>
                <a:cs typeface="Arial" panose="020B0604020202020204" pitchFamily="34" charset="0"/>
              </a:rPr>
              <a:t>the Clean </a:t>
            </a:r>
            <a:r>
              <a:rPr sz="1100" spc="-35" dirty="0">
                <a:solidFill>
                  <a:srgbClr val="666666"/>
                </a:solidFill>
                <a:latin typeface="Arial" panose="020B0604020202020204" pitchFamily="34" charset="0"/>
                <a:cs typeface="Arial" panose="020B0604020202020204" pitchFamily="34" charset="0"/>
              </a:rPr>
              <a:t>Air </a:t>
            </a:r>
            <a:r>
              <a:rPr sz="1100" spc="70" dirty="0">
                <a:solidFill>
                  <a:srgbClr val="666666"/>
                </a:solidFill>
                <a:latin typeface="Arial" panose="020B0604020202020204" pitchFamily="34" charset="0"/>
                <a:cs typeface="Arial" panose="020B0604020202020204" pitchFamily="34" charset="0"/>
              </a:rPr>
              <a:t>School  </a:t>
            </a:r>
            <a:r>
              <a:rPr sz="1100" spc="40" dirty="0">
                <a:solidFill>
                  <a:srgbClr val="666666"/>
                </a:solidFill>
                <a:latin typeface="Arial" panose="020B0604020202020204" pitchFamily="34" charset="0"/>
                <a:cs typeface="Arial" panose="020B0604020202020204" pitchFamily="34" charset="0"/>
              </a:rPr>
              <a:t>Program </a:t>
            </a:r>
            <a:r>
              <a:rPr sz="1100" dirty="0">
                <a:solidFill>
                  <a:srgbClr val="666666"/>
                </a:solidFill>
                <a:latin typeface="Arial" panose="020B0604020202020204" pitchFamily="34" charset="0"/>
                <a:cs typeface="Arial" panose="020B0604020202020204" pitchFamily="34" charset="0"/>
              </a:rPr>
              <a:t>with </a:t>
            </a:r>
            <a:r>
              <a:rPr sz="1100" spc="55" dirty="0">
                <a:solidFill>
                  <a:srgbClr val="666666"/>
                </a:solidFill>
                <a:latin typeface="Arial" panose="020B0604020202020204" pitchFamily="34" charset="0"/>
                <a:cs typeface="Arial" panose="020B0604020202020204" pitchFamily="34" charset="0"/>
              </a:rPr>
              <a:t>teachers, </a:t>
            </a:r>
            <a:r>
              <a:rPr sz="1100" spc="10" dirty="0">
                <a:solidFill>
                  <a:srgbClr val="666666"/>
                </a:solidFill>
                <a:latin typeface="Arial" panose="020B0604020202020204" pitchFamily="34" charset="0"/>
                <a:cs typeface="Arial" panose="020B0604020202020204" pitchFamily="34" charset="0"/>
              </a:rPr>
              <a:t>fac</a:t>
            </a:r>
            <a:r>
              <a:rPr sz="1100" spc="-20" dirty="0">
                <a:solidFill>
                  <a:srgbClr val="666666"/>
                </a:solidFill>
                <a:latin typeface="Arial" panose="020B0604020202020204" pitchFamily="34" charset="0"/>
                <a:cs typeface="Arial" panose="020B0604020202020204" pitchFamily="34" charset="0"/>
              </a:rPr>
              <a:t>ilities </a:t>
            </a:r>
            <a:r>
              <a:rPr sz="1100" spc="30" dirty="0">
                <a:solidFill>
                  <a:srgbClr val="666666"/>
                </a:solidFill>
                <a:latin typeface="Arial" panose="020B0604020202020204" pitchFamily="34" charset="0"/>
                <a:cs typeface="Arial" panose="020B0604020202020204" pitchFamily="34" charset="0"/>
              </a:rPr>
              <a:t>and </a:t>
            </a:r>
            <a:r>
              <a:rPr sz="1100" spc="5" dirty="0">
                <a:solidFill>
                  <a:srgbClr val="666666"/>
                </a:solidFill>
                <a:latin typeface="Arial" panose="020B0604020202020204" pitchFamily="34" charset="0"/>
                <a:cs typeface="Arial" panose="020B0604020202020204" pitchFamily="34" charset="0"/>
              </a:rPr>
              <a:t>ma</a:t>
            </a:r>
            <a:r>
              <a:rPr sz="1100" spc="40" dirty="0">
                <a:solidFill>
                  <a:srgbClr val="666666"/>
                </a:solidFill>
                <a:latin typeface="Arial" panose="020B0604020202020204" pitchFamily="34" charset="0"/>
                <a:cs typeface="Arial" panose="020B0604020202020204" pitchFamily="34" charset="0"/>
              </a:rPr>
              <a:t>intenance </a:t>
            </a:r>
            <a:r>
              <a:rPr sz="1100" spc="50" dirty="0">
                <a:solidFill>
                  <a:srgbClr val="666666"/>
                </a:solidFill>
                <a:latin typeface="Arial" panose="020B0604020202020204" pitchFamily="34" charset="0"/>
                <a:cs typeface="Arial" panose="020B0604020202020204" pitchFamily="34" charset="0"/>
              </a:rPr>
              <a:t>personnel </a:t>
            </a:r>
            <a:r>
              <a:rPr sz="1100" spc="30" dirty="0">
                <a:solidFill>
                  <a:srgbClr val="666666"/>
                </a:solidFill>
                <a:latin typeface="Arial" panose="020B0604020202020204" pitchFamily="34" charset="0"/>
                <a:cs typeface="Arial" panose="020B0604020202020204" pitchFamily="34" charset="0"/>
              </a:rPr>
              <a:t>and  </a:t>
            </a:r>
            <a:r>
              <a:rPr sz="1100" spc="45" dirty="0">
                <a:solidFill>
                  <a:srgbClr val="666666"/>
                </a:solidFill>
                <a:latin typeface="Arial" panose="020B0604020202020204" pitchFamily="34" charset="0"/>
                <a:cs typeface="Arial" panose="020B0604020202020204" pitchFamily="34" charset="0"/>
              </a:rPr>
              <a:t>other </a:t>
            </a:r>
            <a:r>
              <a:rPr sz="1100" spc="20" dirty="0">
                <a:solidFill>
                  <a:srgbClr val="666666"/>
                </a:solidFill>
                <a:latin typeface="Arial" panose="020B0604020202020204" pitchFamily="34" charset="0"/>
                <a:cs typeface="Arial" panose="020B0604020202020204" pitchFamily="34" charset="0"/>
              </a:rPr>
              <a:t>key </a:t>
            </a:r>
            <a:r>
              <a:rPr sz="1100" dirty="0">
                <a:solidFill>
                  <a:srgbClr val="666666"/>
                </a:solidFill>
                <a:latin typeface="Arial" panose="020B0604020202020204" pitchFamily="34" charset="0"/>
                <a:cs typeface="Arial" panose="020B0604020202020204" pitchFamily="34" charset="0"/>
              </a:rPr>
              <a:t>s</a:t>
            </a:r>
            <a:r>
              <a:rPr sz="1100" spc="-130" dirty="0">
                <a:solidFill>
                  <a:srgbClr val="666666"/>
                </a:solidFill>
                <a:latin typeface="Arial" panose="020B0604020202020204" pitchFamily="34" charset="0"/>
                <a:cs typeface="Arial" panose="020B0604020202020204" pitchFamily="34" charset="0"/>
              </a:rPr>
              <a:t> </a:t>
            </a:r>
            <a:r>
              <a:rPr sz="1100" dirty="0">
                <a:solidFill>
                  <a:srgbClr val="666666"/>
                </a:solidFill>
                <a:latin typeface="Arial" panose="020B0604020202020204" pitchFamily="34" charset="0"/>
                <a:cs typeface="Arial" panose="020B0604020202020204" pitchFamily="34" charset="0"/>
              </a:rPr>
              <a:t>taff.</a:t>
            </a:r>
            <a:endParaRPr sz="1100" dirty="0">
              <a:latin typeface="Arial" panose="020B0604020202020204" pitchFamily="34" charset="0"/>
              <a:cs typeface="Arial" panose="020B0604020202020204" pitchFamily="34" charset="0"/>
            </a:endParaRPr>
          </a:p>
          <a:p>
            <a:pPr marL="297180" marR="306705" indent="-284480" algn="just">
              <a:lnSpc>
                <a:spcPct val="114999"/>
              </a:lnSpc>
              <a:spcBef>
                <a:spcPts val="375"/>
              </a:spcBef>
              <a:buSzPct val="81818"/>
              <a:buFont typeface="Arial"/>
              <a:buChar char="●"/>
              <a:tabLst>
                <a:tab pos="297815" algn="l"/>
              </a:tabLst>
            </a:pPr>
            <a:r>
              <a:rPr sz="1100" b="1" spc="-45" dirty="0">
                <a:solidFill>
                  <a:srgbClr val="666666"/>
                </a:solidFill>
                <a:latin typeface="Arial" panose="020B0604020202020204" pitchFamily="34" charset="0"/>
                <a:cs typeface="Arial" panose="020B0604020202020204" pitchFamily="34" charset="0"/>
              </a:rPr>
              <a:t>Engaging </a:t>
            </a:r>
            <a:r>
              <a:rPr sz="1100" b="1" spc="-30" dirty="0">
                <a:solidFill>
                  <a:srgbClr val="666666"/>
                </a:solidFill>
                <a:latin typeface="Arial" panose="020B0604020202020204" pitchFamily="34" charset="0"/>
                <a:cs typeface="Arial" panose="020B0604020202020204" pitchFamily="34" charset="0"/>
              </a:rPr>
              <a:t>in </a:t>
            </a:r>
            <a:r>
              <a:rPr sz="1100" b="1" spc="-50" dirty="0">
                <a:solidFill>
                  <a:srgbClr val="666666"/>
                </a:solidFill>
                <a:latin typeface="Arial" panose="020B0604020202020204" pitchFamily="34" charset="0"/>
                <a:cs typeface="Arial" panose="020B0604020202020204" pitchFamily="34" charset="0"/>
              </a:rPr>
              <a:t>community/</a:t>
            </a:r>
            <a:r>
              <a:rPr lang="en-US" sz="1100" b="1" spc="-50" dirty="0">
                <a:solidFill>
                  <a:srgbClr val="666666"/>
                </a:solidFill>
                <a:latin typeface="Arial" panose="020B0604020202020204" pitchFamily="34" charset="0"/>
                <a:cs typeface="Arial" panose="020B0604020202020204" pitchFamily="34" charset="0"/>
              </a:rPr>
              <a:t> </a:t>
            </a:r>
            <a:r>
              <a:rPr sz="1100" b="1" spc="-50" dirty="0">
                <a:solidFill>
                  <a:srgbClr val="666666"/>
                </a:solidFill>
                <a:latin typeface="Arial" panose="020B0604020202020204" pitchFamily="34" charset="0"/>
                <a:cs typeface="Arial" panose="020B0604020202020204" pitchFamily="34" charset="0"/>
              </a:rPr>
              <a:t>media</a:t>
            </a:r>
            <a:r>
              <a:rPr sz="1100" b="1" spc="-35" dirty="0">
                <a:solidFill>
                  <a:srgbClr val="666666"/>
                </a:solidFill>
                <a:latin typeface="Arial" panose="020B0604020202020204" pitchFamily="34" charset="0"/>
                <a:cs typeface="Arial" panose="020B0604020202020204" pitchFamily="34" charset="0"/>
              </a:rPr>
              <a:t>-relations </a:t>
            </a:r>
            <a:r>
              <a:rPr sz="1100" b="1" spc="-45" dirty="0">
                <a:solidFill>
                  <a:srgbClr val="666666"/>
                </a:solidFill>
                <a:latin typeface="Arial" panose="020B0604020202020204" pitchFamily="34" charset="0"/>
                <a:cs typeface="Arial" panose="020B0604020202020204" pitchFamily="34" charset="0"/>
              </a:rPr>
              <a:t>events </a:t>
            </a:r>
            <a:r>
              <a:rPr sz="1100" dirty="0">
                <a:solidFill>
                  <a:srgbClr val="666666"/>
                </a:solidFill>
                <a:latin typeface="Arial" panose="020B0604020202020204" pitchFamily="34" charset="0"/>
                <a:cs typeface="Arial" panose="020B0604020202020204" pitchFamily="34" charset="0"/>
              </a:rPr>
              <a:t>, this </a:t>
            </a:r>
            <a:r>
              <a:rPr sz="1100" spc="-25" dirty="0">
                <a:solidFill>
                  <a:srgbClr val="666666"/>
                </a:solidFill>
                <a:latin typeface="Arial" panose="020B0604020202020204" pitchFamily="34" charset="0"/>
                <a:cs typeface="Arial" panose="020B0604020202020204" pitchFamily="34" charset="0"/>
              </a:rPr>
              <a:t>is </a:t>
            </a:r>
            <a:r>
              <a:rPr sz="1100" spc="35" dirty="0">
                <a:solidFill>
                  <a:srgbClr val="666666"/>
                </a:solidFill>
                <a:latin typeface="Arial" panose="020B0604020202020204" pitchFamily="34" charset="0"/>
                <a:cs typeface="Arial" panose="020B0604020202020204" pitchFamily="34" charset="0"/>
              </a:rPr>
              <a:t>an  optional event </a:t>
            </a:r>
            <a:r>
              <a:rPr sz="1100" spc="30" dirty="0">
                <a:solidFill>
                  <a:srgbClr val="666666"/>
                </a:solidFill>
                <a:latin typeface="Arial" panose="020B0604020202020204" pitchFamily="34" charset="0"/>
                <a:cs typeface="Arial" panose="020B0604020202020204" pitchFamily="34" charset="0"/>
              </a:rPr>
              <a:t>where </a:t>
            </a:r>
            <a:r>
              <a:rPr sz="1100" dirty="0">
                <a:solidFill>
                  <a:srgbClr val="666666"/>
                </a:solidFill>
                <a:latin typeface="Arial" panose="020B0604020202020204" pitchFamily="34" charset="0"/>
                <a:cs typeface="Arial" panose="020B0604020202020204" pitchFamily="34" charset="0"/>
              </a:rPr>
              <a:t>a </a:t>
            </a:r>
            <a:r>
              <a:rPr sz="1100" spc="10" dirty="0">
                <a:solidFill>
                  <a:srgbClr val="666666"/>
                </a:solidFill>
                <a:latin typeface="Arial" panose="020B0604020202020204" pitchFamily="34" charset="0"/>
                <a:cs typeface="Arial" panose="020B0604020202020204" pitchFamily="34" charset="0"/>
              </a:rPr>
              <a:t>certification </a:t>
            </a:r>
            <a:r>
              <a:rPr sz="1100" spc="35" dirty="0">
                <a:solidFill>
                  <a:srgbClr val="666666"/>
                </a:solidFill>
                <a:latin typeface="Arial" panose="020B0604020202020204" pitchFamily="34" charset="0"/>
                <a:cs typeface="Arial" panose="020B0604020202020204" pitchFamily="34" charset="0"/>
              </a:rPr>
              <a:t>plaque </a:t>
            </a:r>
            <a:r>
              <a:rPr sz="1100" spc="-25" dirty="0">
                <a:solidFill>
                  <a:srgbClr val="666666"/>
                </a:solidFill>
                <a:latin typeface="Arial" panose="020B0604020202020204" pitchFamily="34" charset="0"/>
                <a:cs typeface="Arial" panose="020B0604020202020204" pitchFamily="34" charset="0"/>
              </a:rPr>
              <a:t>is </a:t>
            </a:r>
            <a:r>
              <a:rPr sz="1100" spc="45" dirty="0">
                <a:solidFill>
                  <a:srgbClr val="666666"/>
                </a:solidFill>
                <a:latin typeface="Arial" panose="020B0604020202020204" pitchFamily="34" charset="0"/>
                <a:cs typeface="Arial" panose="020B0604020202020204" pitchFamily="34" charset="0"/>
              </a:rPr>
              <a:t>awarded </a:t>
            </a:r>
            <a:r>
              <a:rPr sz="1100" spc="5" dirty="0">
                <a:solidFill>
                  <a:srgbClr val="666666"/>
                </a:solidFill>
                <a:latin typeface="Arial" panose="020B0604020202020204" pitchFamily="34" charset="0"/>
                <a:cs typeface="Arial" panose="020B0604020202020204" pitchFamily="34" charset="0"/>
              </a:rPr>
              <a:t>to </a:t>
            </a:r>
            <a:r>
              <a:rPr sz="1100" spc="20" dirty="0">
                <a:solidFill>
                  <a:srgbClr val="666666"/>
                </a:solidFill>
                <a:latin typeface="Arial" panose="020B0604020202020204" pitchFamily="34" charset="0"/>
                <a:cs typeface="Arial" panose="020B0604020202020204" pitchFamily="34" charset="0"/>
              </a:rPr>
              <a:t>the  </a:t>
            </a:r>
            <a:r>
              <a:rPr sz="1100" spc="40" dirty="0">
                <a:solidFill>
                  <a:srgbClr val="666666"/>
                </a:solidFill>
                <a:latin typeface="Arial" panose="020B0604020202020204" pitchFamily="34" charset="0"/>
                <a:cs typeface="Arial" panose="020B0604020202020204" pitchFamily="34" charset="0"/>
              </a:rPr>
              <a:t>school.</a:t>
            </a:r>
            <a:endParaRPr sz="1100" dirty="0">
              <a:latin typeface="Arial" panose="020B0604020202020204" pitchFamily="34" charset="0"/>
              <a:cs typeface="Arial" panose="020B0604020202020204" pitchFamily="34" charset="0"/>
            </a:endParaRPr>
          </a:p>
        </p:txBody>
      </p:sp>
      <p:sp>
        <p:nvSpPr>
          <p:cNvPr id="6" name="object 6"/>
          <p:cNvSpPr/>
          <p:nvPr/>
        </p:nvSpPr>
        <p:spPr>
          <a:xfrm>
            <a:off x="5044440" y="473964"/>
            <a:ext cx="4099559" cy="4529327"/>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5544311" y="2132076"/>
            <a:ext cx="3100070" cy="669290"/>
          </a:xfrm>
          <a:custGeom>
            <a:avLst/>
            <a:gdLst/>
            <a:ahLst/>
            <a:cxnLst/>
            <a:rect l="l" t="t" r="r" b="b"/>
            <a:pathLst>
              <a:path w="3100070" h="669289">
                <a:moveTo>
                  <a:pt x="0" y="0"/>
                </a:moveTo>
                <a:lnTo>
                  <a:pt x="3099562" y="0"/>
                </a:lnTo>
                <a:lnTo>
                  <a:pt x="3099562" y="668782"/>
                </a:lnTo>
                <a:lnTo>
                  <a:pt x="0" y="668782"/>
                </a:lnTo>
                <a:lnTo>
                  <a:pt x="0" y="0"/>
                </a:lnTo>
                <a:close/>
              </a:path>
            </a:pathLst>
          </a:custGeom>
          <a:solidFill>
            <a:srgbClr val="FFFFFF">
              <a:alpha val="43527"/>
            </a:srgbClr>
          </a:solidFill>
        </p:spPr>
        <p:txBody>
          <a:bodyPr wrap="square" lIns="0" tIns="0" rIns="0" bIns="0" rtlCol="0"/>
          <a:lstStyle/>
          <a:p>
            <a:endParaRPr dirty="0"/>
          </a:p>
        </p:txBody>
      </p:sp>
      <p:sp>
        <p:nvSpPr>
          <p:cNvPr id="9" name="object 9"/>
          <p:cNvSpPr/>
          <p:nvPr/>
        </p:nvSpPr>
        <p:spPr>
          <a:xfrm>
            <a:off x="5544311" y="2132076"/>
            <a:ext cx="3100070" cy="669290"/>
          </a:xfrm>
          <a:custGeom>
            <a:avLst/>
            <a:gdLst/>
            <a:ahLst/>
            <a:cxnLst/>
            <a:rect l="l" t="t" r="r" b="b"/>
            <a:pathLst>
              <a:path w="3100070" h="669289">
                <a:moveTo>
                  <a:pt x="0" y="0"/>
                </a:moveTo>
                <a:lnTo>
                  <a:pt x="3099562" y="0"/>
                </a:lnTo>
                <a:lnTo>
                  <a:pt x="3099562" y="668782"/>
                </a:lnTo>
                <a:lnTo>
                  <a:pt x="0" y="668782"/>
                </a:lnTo>
                <a:lnTo>
                  <a:pt x="0" y="0"/>
                </a:lnTo>
                <a:close/>
              </a:path>
            </a:pathLst>
          </a:custGeom>
          <a:ln w="9144">
            <a:solidFill>
              <a:srgbClr val="FFFFFF"/>
            </a:solidFill>
          </a:ln>
        </p:spPr>
        <p:txBody>
          <a:bodyPr wrap="square" lIns="0" tIns="0" rIns="0" bIns="0" rtlCol="0"/>
          <a:lstStyle/>
          <a:p>
            <a:endParaRPr dirty="0"/>
          </a:p>
        </p:txBody>
      </p:sp>
      <p:sp>
        <p:nvSpPr>
          <p:cNvPr id="10" name="object 10"/>
          <p:cNvSpPr txBox="1"/>
          <p:nvPr/>
        </p:nvSpPr>
        <p:spPr>
          <a:xfrm>
            <a:off x="5544311" y="2229072"/>
            <a:ext cx="3100070" cy="391160"/>
          </a:xfrm>
          <a:prstGeom prst="rect">
            <a:avLst/>
          </a:prstGeom>
        </p:spPr>
        <p:txBody>
          <a:bodyPr vert="horz" wrap="square" lIns="0" tIns="12700" rIns="0" bIns="0" rtlCol="0">
            <a:spAutoFit/>
          </a:bodyPr>
          <a:lstStyle/>
          <a:p>
            <a:pPr marL="90805" algn="ctr">
              <a:lnSpc>
                <a:spcPct val="100000"/>
              </a:lnSpc>
              <a:spcBef>
                <a:spcPts val="100"/>
              </a:spcBef>
            </a:pPr>
            <a:r>
              <a:rPr sz="2400" spc="85" dirty="0">
                <a:solidFill>
                  <a:srgbClr val="FFFFFF"/>
                </a:solidFill>
                <a:latin typeface="Arial" panose="020B0604020202020204" pitchFamily="34" charset="0"/>
                <a:cs typeface="Arial" panose="020B0604020202020204" pitchFamily="34" charset="0"/>
              </a:rPr>
              <a:t>Engage </a:t>
            </a:r>
            <a:r>
              <a:rPr sz="2400" spc="-55" dirty="0">
                <a:solidFill>
                  <a:srgbClr val="FFFFFF"/>
                </a:solidFill>
                <a:latin typeface="Arial" panose="020B0604020202020204" pitchFamily="34" charset="0"/>
                <a:cs typeface="Arial" panose="020B0604020202020204" pitchFamily="34" charset="0"/>
              </a:rPr>
              <a:t>As </a:t>
            </a:r>
            <a:r>
              <a:rPr sz="2400" spc="50" dirty="0">
                <a:solidFill>
                  <a:srgbClr val="FFFFFF"/>
                </a:solidFill>
                <a:latin typeface="Arial" panose="020B0604020202020204" pitchFamily="34" charset="0"/>
                <a:cs typeface="Arial" panose="020B0604020202020204" pitchFamily="34" charset="0"/>
              </a:rPr>
              <a:t>Lead</a:t>
            </a:r>
            <a:r>
              <a:rPr sz="2400" spc="-380" dirty="0">
                <a:solidFill>
                  <a:srgbClr val="FFFFFF"/>
                </a:solidFill>
                <a:latin typeface="Arial" panose="020B0604020202020204" pitchFamily="34" charset="0"/>
                <a:cs typeface="Arial" panose="020B0604020202020204" pitchFamily="34" charset="0"/>
              </a:rPr>
              <a:t> </a:t>
            </a:r>
            <a:r>
              <a:rPr sz="2400" spc="45" dirty="0">
                <a:solidFill>
                  <a:srgbClr val="FFFFFF"/>
                </a:solidFill>
                <a:latin typeface="Arial" panose="020B0604020202020204" pitchFamily="34" charset="0"/>
                <a:cs typeface="Arial" panose="020B0604020202020204" pitchFamily="34" charset="0"/>
              </a:rPr>
              <a:t>ers</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1" y="122160"/>
            <a:ext cx="2191385" cy="193675"/>
          </a:xfrm>
          <a:prstGeom prst="rect">
            <a:avLst/>
          </a:prstGeom>
        </p:spPr>
        <p:txBody>
          <a:bodyPr vert="horz" wrap="square" lIns="0" tIns="13335" rIns="0" bIns="0" rtlCol="0">
            <a:spAutoFit/>
          </a:bodyPr>
          <a:lstStyle/>
          <a:p>
            <a:pPr marL="12700">
              <a:lnSpc>
                <a:spcPct val="100000"/>
              </a:lnSpc>
              <a:spcBef>
                <a:spcPts val="105"/>
              </a:spcBef>
            </a:pPr>
            <a:r>
              <a:rPr sz="1100" dirty="0"/>
              <a:t>The </a:t>
            </a:r>
            <a:r>
              <a:rPr sz="1100" spc="-5" dirty="0"/>
              <a:t>Solution: Clean Air </a:t>
            </a:r>
            <a:r>
              <a:rPr sz="1100" dirty="0"/>
              <a:t>for</a:t>
            </a:r>
            <a:r>
              <a:rPr sz="1100" spc="-114" dirty="0"/>
              <a:t> </a:t>
            </a:r>
            <a:r>
              <a:rPr sz="1100" spc="-5" dirty="0"/>
              <a:t>Schools</a:t>
            </a:r>
            <a:endParaRPr sz="1100" dirty="0"/>
          </a:p>
        </p:txBody>
      </p:sp>
      <p:sp>
        <p:nvSpPr>
          <p:cNvPr id="3" name="object 3"/>
          <p:cNvSpPr txBox="1"/>
          <p:nvPr/>
        </p:nvSpPr>
        <p:spPr>
          <a:xfrm>
            <a:off x="174303" y="694348"/>
            <a:ext cx="4418330" cy="859790"/>
          </a:xfrm>
          <a:prstGeom prst="rect">
            <a:avLst/>
          </a:prstGeom>
        </p:spPr>
        <p:txBody>
          <a:bodyPr vert="horz" wrap="square" lIns="0" tIns="12065" rIns="0" bIns="0" rtlCol="0">
            <a:spAutoFit/>
          </a:bodyPr>
          <a:lstStyle/>
          <a:p>
            <a:pPr marL="12700" marR="205740" indent="-635">
              <a:lnSpc>
                <a:spcPct val="114599"/>
              </a:lnSpc>
              <a:spcBef>
                <a:spcPts val="95"/>
              </a:spcBef>
            </a:pPr>
            <a:r>
              <a:rPr sz="1100" b="1" spc="-35" dirty="0">
                <a:solidFill>
                  <a:srgbClr val="666666"/>
                </a:solidFill>
                <a:latin typeface="Arial" panose="020B0604020202020204" pitchFamily="34" charset="0"/>
                <a:cs typeface="Arial" panose="020B0604020202020204" pitchFamily="34" charset="0"/>
              </a:rPr>
              <a:t>Nearly</a:t>
            </a:r>
            <a:r>
              <a:rPr sz="1100" b="1" spc="-75" dirty="0">
                <a:solidFill>
                  <a:srgbClr val="666666"/>
                </a:solidFill>
                <a:latin typeface="Arial" panose="020B0604020202020204" pitchFamily="34" charset="0"/>
                <a:cs typeface="Arial" panose="020B0604020202020204" pitchFamily="34" charset="0"/>
              </a:rPr>
              <a:t> </a:t>
            </a:r>
            <a:r>
              <a:rPr sz="1100" b="1" spc="-5" dirty="0">
                <a:solidFill>
                  <a:srgbClr val="666666"/>
                </a:solidFill>
                <a:latin typeface="Arial" panose="020B0604020202020204" pitchFamily="34" charset="0"/>
                <a:cs typeface="Arial" panose="020B0604020202020204" pitchFamily="34" charset="0"/>
              </a:rPr>
              <a:t>100,000</a:t>
            </a:r>
            <a:r>
              <a:rPr sz="1100" b="1" spc="-35" dirty="0">
                <a:solidFill>
                  <a:srgbClr val="666666"/>
                </a:solidFill>
                <a:latin typeface="Arial" panose="020B0604020202020204" pitchFamily="34" charset="0"/>
                <a:cs typeface="Arial" panose="020B0604020202020204" pitchFamily="34" charset="0"/>
              </a:rPr>
              <a:t> </a:t>
            </a:r>
            <a:r>
              <a:rPr sz="1100" b="1" spc="-55" dirty="0">
                <a:solidFill>
                  <a:srgbClr val="666666"/>
                </a:solidFill>
                <a:latin typeface="Arial" panose="020B0604020202020204" pitchFamily="34" charset="0"/>
                <a:cs typeface="Arial" panose="020B0604020202020204" pitchFamily="34" charset="0"/>
              </a:rPr>
              <a:t>school</a:t>
            </a:r>
            <a:r>
              <a:rPr sz="1100" b="1" spc="-110" dirty="0">
                <a:solidFill>
                  <a:srgbClr val="666666"/>
                </a:solidFill>
                <a:latin typeface="Arial" panose="020B0604020202020204" pitchFamily="34" charset="0"/>
                <a:cs typeface="Arial" panose="020B0604020202020204" pitchFamily="34" charset="0"/>
              </a:rPr>
              <a:t> </a:t>
            </a:r>
            <a:r>
              <a:rPr sz="1100" b="1" spc="-55" dirty="0">
                <a:solidFill>
                  <a:srgbClr val="666666"/>
                </a:solidFill>
                <a:latin typeface="Arial" panose="020B0604020202020204" pitchFamily="34" charset="0"/>
                <a:cs typeface="Arial" panose="020B0604020202020204" pitchFamily="34" charset="0"/>
              </a:rPr>
              <a:t>children</a:t>
            </a:r>
            <a:r>
              <a:rPr sz="1100" b="1" spc="-100"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in</a:t>
            </a:r>
            <a:r>
              <a:rPr sz="1100" b="1" spc="-150" dirty="0">
                <a:solidFill>
                  <a:srgbClr val="666666"/>
                </a:solidFill>
                <a:latin typeface="Arial" panose="020B0604020202020204" pitchFamily="34" charset="0"/>
                <a:cs typeface="Arial" panose="020B0604020202020204" pitchFamily="34" charset="0"/>
              </a:rPr>
              <a:t> </a:t>
            </a:r>
            <a:r>
              <a:rPr sz="1100" b="1" spc="-45" dirty="0">
                <a:solidFill>
                  <a:srgbClr val="666666"/>
                </a:solidFill>
                <a:latin typeface="Arial" panose="020B0604020202020204" pitchFamily="34" charset="0"/>
                <a:cs typeface="Arial" panose="020B0604020202020204" pitchFamily="34" charset="0"/>
              </a:rPr>
              <a:t>over</a:t>
            </a:r>
            <a:r>
              <a:rPr sz="1100" b="1" spc="-105" dirty="0">
                <a:solidFill>
                  <a:srgbClr val="666666"/>
                </a:solidFill>
                <a:latin typeface="Arial" panose="020B0604020202020204" pitchFamily="34" charset="0"/>
                <a:cs typeface="Arial" panose="020B0604020202020204" pitchFamily="34" charset="0"/>
              </a:rPr>
              <a:t> </a:t>
            </a:r>
            <a:r>
              <a:rPr sz="1100" b="1" spc="-5" dirty="0">
                <a:solidFill>
                  <a:srgbClr val="666666"/>
                </a:solidFill>
                <a:latin typeface="Arial" panose="020B0604020202020204" pitchFamily="34" charset="0"/>
                <a:cs typeface="Arial" panose="020B0604020202020204" pitchFamily="34" charset="0"/>
              </a:rPr>
              <a:t>1</a:t>
            </a:r>
            <a:r>
              <a:rPr lang="en-US" sz="1100" b="1" spc="-5" dirty="0">
                <a:solidFill>
                  <a:srgbClr val="666666"/>
                </a:solidFill>
                <a:latin typeface="Arial" panose="020B0604020202020204" pitchFamily="34" charset="0"/>
                <a:cs typeface="Arial" panose="020B0604020202020204" pitchFamily="34" charset="0"/>
              </a:rPr>
              <a:t>5</a:t>
            </a:r>
            <a:r>
              <a:rPr sz="1100" b="1" spc="-5" dirty="0">
                <a:solidFill>
                  <a:srgbClr val="666666"/>
                </a:solidFill>
                <a:latin typeface="Arial" panose="020B0604020202020204" pitchFamily="34" charset="0"/>
                <a:cs typeface="Arial" panose="020B0604020202020204" pitchFamily="34" charset="0"/>
              </a:rPr>
              <a:t>0</a:t>
            </a:r>
            <a:r>
              <a:rPr sz="1100" b="1" spc="-10" dirty="0">
                <a:solidFill>
                  <a:srgbClr val="666666"/>
                </a:solidFill>
                <a:latin typeface="Arial" panose="020B0604020202020204" pitchFamily="34" charset="0"/>
                <a:cs typeface="Arial" panose="020B0604020202020204" pitchFamily="34" charset="0"/>
              </a:rPr>
              <a:t> </a:t>
            </a:r>
            <a:r>
              <a:rPr sz="1100" b="1" spc="-55" dirty="0">
                <a:solidFill>
                  <a:srgbClr val="666666"/>
                </a:solidFill>
                <a:latin typeface="Arial" panose="020B0604020202020204" pitchFamily="34" charset="0"/>
                <a:cs typeface="Arial" panose="020B0604020202020204" pitchFamily="34" charset="0"/>
              </a:rPr>
              <a:t>schools</a:t>
            </a:r>
            <a:r>
              <a:rPr sz="1100" b="1" spc="-125"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in</a:t>
            </a:r>
            <a:r>
              <a:rPr sz="1100" b="1" spc="-150" dirty="0">
                <a:solidFill>
                  <a:srgbClr val="666666"/>
                </a:solidFill>
                <a:latin typeface="Arial" panose="020B0604020202020204" pitchFamily="34" charset="0"/>
                <a:cs typeface="Arial" panose="020B0604020202020204" pitchFamily="34" charset="0"/>
              </a:rPr>
              <a:t> </a:t>
            </a:r>
            <a:r>
              <a:rPr sz="1100" b="1" spc="-45" dirty="0">
                <a:solidFill>
                  <a:srgbClr val="666666"/>
                </a:solidFill>
                <a:latin typeface="Arial" panose="020B0604020202020204" pitchFamily="34" charset="0"/>
                <a:cs typeface="Arial" panose="020B0604020202020204" pitchFamily="34" charset="0"/>
              </a:rPr>
              <a:t>California</a:t>
            </a:r>
            <a:r>
              <a:rPr sz="1100" b="1" spc="-135" dirty="0">
                <a:solidFill>
                  <a:srgbClr val="666666"/>
                </a:solidFill>
                <a:latin typeface="Arial" panose="020B0604020202020204" pitchFamily="34" charset="0"/>
                <a:cs typeface="Arial" panose="020B0604020202020204" pitchFamily="34" charset="0"/>
              </a:rPr>
              <a:t> </a:t>
            </a:r>
            <a:r>
              <a:rPr sz="1100" b="1" spc="-35" dirty="0">
                <a:solidFill>
                  <a:srgbClr val="666666"/>
                </a:solidFill>
                <a:latin typeface="Arial" panose="020B0604020202020204" pitchFamily="34" charset="0"/>
                <a:cs typeface="Arial" panose="020B0604020202020204" pitchFamily="34" charset="0"/>
              </a:rPr>
              <a:t>have  </a:t>
            </a:r>
            <a:r>
              <a:rPr sz="1100" b="1" spc="-30" dirty="0">
                <a:solidFill>
                  <a:srgbClr val="666666"/>
                </a:solidFill>
                <a:latin typeface="Arial" panose="020B0604020202020204" pitchFamily="34" charset="0"/>
                <a:cs typeface="Arial" panose="020B0604020202020204" pitchFamily="34" charset="0"/>
              </a:rPr>
              <a:t>been </a:t>
            </a:r>
            <a:r>
              <a:rPr sz="1100" b="1" spc="-45" dirty="0">
                <a:solidFill>
                  <a:srgbClr val="666666"/>
                </a:solidFill>
                <a:latin typeface="Arial" panose="020B0604020202020204" pitchFamily="34" charset="0"/>
                <a:cs typeface="Arial" panose="020B0604020202020204" pitchFamily="34" charset="0"/>
              </a:rPr>
              <a:t>upgraded with </a:t>
            </a:r>
            <a:r>
              <a:rPr sz="1100" b="1" spc="-30" dirty="0">
                <a:solidFill>
                  <a:srgbClr val="666666"/>
                </a:solidFill>
                <a:latin typeface="Arial" panose="020B0604020202020204" pitchFamily="34" charset="0"/>
                <a:cs typeface="Arial" panose="020B0604020202020204" pitchFamily="34" charset="0"/>
              </a:rPr>
              <a:t>clean</a:t>
            </a:r>
            <a:r>
              <a:rPr lang="en-US" sz="1100" b="1" spc="-30" dirty="0">
                <a:solidFill>
                  <a:srgbClr val="666666"/>
                </a:solidFill>
                <a:latin typeface="Arial" panose="020B0604020202020204" pitchFamily="34" charset="0"/>
                <a:cs typeface="Arial" panose="020B0604020202020204" pitchFamily="34" charset="0"/>
              </a:rPr>
              <a:t> </a:t>
            </a:r>
            <a:r>
              <a:rPr sz="1100" b="1" spc="-195" dirty="0">
                <a:solidFill>
                  <a:srgbClr val="666666"/>
                </a:solidFill>
                <a:latin typeface="Arial" panose="020B0604020202020204" pitchFamily="34" charset="0"/>
                <a:cs typeface="Arial" panose="020B0604020202020204" pitchFamily="34" charset="0"/>
              </a:rPr>
              <a:t> </a:t>
            </a:r>
            <a:r>
              <a:rPr sz="1100" b="1" spc="-30" dirty="0">
                <a:solidFill>
                  <a:srgbClr val="666666"/>
                </a:solidFill>
                <a:latin typeface="Arial" panose="020B0604020202020204" pitchFamily="34" charset="0"/>
                <a:cs typeface="Arial" panose="020B0604020202020204" pitchFamily="34" charset="0"/>
              </a:rPr>
              <a:t>air </a:t>
            </a:r>
            <a:r>
              <a:rPr sz="1100" b="1" spc="-50" dirty="0">
                <a:solidFill>
                  <a:srgbClr val="666666"/>
                </a:solidFill>
                <a:latin typeface="Arial" panose="020B0604020202020204" pitchFamily="34" charset="0"/>
                <a:cs typeface="Arial" panose="020B0604020202020204" pitchFamily="34" charset="0"/>
              </a:rPr>
              <a:t>technologies.</a:t>
            </a:r>
            <a:endParaRPr sz="1100" dirty="0">
              <a:latin typeface="Arial" panose="020B0604020202020204" pitchFamily="34" charset="0"/>
              <a:cs typeface="Arial" panose="020B0604020202020204" pitchFamily="34" charset="0"/>
            </a:endParaRPr>
          </a:p>
          <a:p>
            <a:pPr marL="12700" marR="5080">
              <a:lnSpc>
                <a:spcPct val="114599"/>
              </a:lnSpc>
              <a:spcBef>
                <a:spcPts val="520"/>
              </a:spcBef>
            </a:pPr>
            <a:r>
              <a:rPr sz="1100" dirty="0">
                <a:solidFill>
                  <a:srgbClr val="666666"/>
                </a:solidFill>
                <a:latin typeface="Arial" panose="020B0604020202020204" pitchFamily="34" charset="0"/>
                <a:cs typeface="Arial" panose="020B0604020202020204" pitchFamily="34" charset="0"/>
              </a:rPr>
              <a:t>The </a:t>
            </a:r>
            <a:r>
              <a:rPr sz="1100" spc="-5" dirty="0">
                <a:solidFill>
                  <a:srgbClr val="666666"/>
                </a:solidFill>
                <a:latin typeface="Arial" panose="020B0604020202020204" pitchFamily="34" charset="0"/>
                <a:cs typeface="Arial" panose="020B0604020202020204" pitchFamily="34" charset="0"/>
              </a:rPr>
              <a:t>program’s comprehensive approach removes up </a:t>
            </a:r>
            <a:r>
              <a:rPr sz="1100" dirty="0">
                <a:solidFill>
                  <a:srgbClr val="666666"/>
                </a:solidFill>
                <a:latin typeface="Arial" panose="020B0604020202020204" pitchFamily="34" charset="0"/>
                <a:cs typeface="Arial" panose="020B0604020202020204" pitchFamily="34" charset="0"/>
              </a:rPr>
              <a:t>to </a:t>
            </a:r>
            <a:r>
              <a:rPr sz="1100" spc="-5" dirty="0">
                <a:solidFill>
                  <a:srgbClr val="666666"/>
                </a:solidFill>
                <a:latin typeface="Arial" panose="020B0604020202020204" pitchFamily="34" charset="0"/>
                <a:cs typeface="Arial" panose="020B0604020202020204" pitchFamily="34" charset="0"/>
              </a:rPr>
              <a:t>90% of</a:t>
            </a:r>
            <a:r>
              <a:rPr sz="1100" spc="-175"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outdoor  </a:t>
            </a:r>
            <a:r>
              <a:rPr sz="1100" dirty="0">
                <a:solidFill>
                  <a:srgbClr val="666666"/>
                </a:solidFill>
                <a:latin typeface="Arial" panose="020B0604020202020204" pitchFamily="34" charset="0"/>
                <a:cs typeface="Arial" panose="020B0604020202020204" pitchFamily="34" charset="0"/>
              </a:rPr>
              <a:t>ultra-fine </a:t>
            </a:r>
            <a:r>
              <a:rPr sz="1100" spc="-5" dirty="0">
                <a:solidFill>
                  <a:srgbClr val="666666"/>
                </a:solidFill>
                <a:latin typeface="Arial" panose="020B0604020202020204" pitchFamily="34" charset="0"/>
                <a:cs typeface="Arial" panose="020B0604020202020204" pitchFamily="34" charset="0"/>
              </a:rPr>
              <a:t>particles, such as diesel</a:t>
            </a:r>
            <a:r>
              <a:rPr sz="1100" spc="-90"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soot.</a:t>
            </a:r>
            <a:endParaRPr sz="1100" dirty="0">
              <a:latin typeface="Arial" panose="020B0604020202020204" pitchFamily="34" charset="0"/>
              <a:cs typeface="Arial" panose="020B0604020202020204" pitchFamily="34" charset="0"/>
            </a:endParaRPr>
          </a:p>
        </p:txBody>
      </p:sp>
      <p:sp>
        <p:nvSpPr>
          <p:cNvPr id="4" name="object 4"/>
          <p:cNvSpPr txBox="1"/>
          <p:nvPr/>
        </p:nvSpPr>
        <p:spPr>
          <a:xfrm>
            <a:off x="174583" y="1752077"/>
            <a:ext cx="4594225" cy="1790064"/>
          </a:xfrm>
          <a:prstGeom prst="rect">
            <a:avLst/>
          </a:prstGeom>
        </p:spPr>
        <p:txBody>
          <a:bodyPr vert="horz" wrap="square" lIns="0" tIns="85725" rIns="0" bIns="0" rtlCol="0">
            <a:spAutoFit/>
          </a:bodyPr>
          <a:lstStyle/>
          <a:p>
            <a:pPr marL="12700">
              <a:lnSpc>
                <a:spcPct val="100000"/>
              </a:lnSpc>
              <a:spcBef>
                <a:spcPts val="675"/>
              </a:spcBef>
            </a:pPr>
            <a:r>
              <a:rPr sz="1100" b="1" spc="-25" dirty="0">
                <a:solidFill>
                  <a:srgbClr val="666666"/>
                </a:solidFill>
                <a:latin typeface="Arial" panose="020B0604020202020204" pitchFamily="34" charset="0"/>
                <a:cs typeface="Arial" panose="020B0604020202020204" pitchFamily="34" charset="0"/>
              </a:rPr>
              <a:t>The</a:t>
            </a:r>
            <a:r>
              <a:rPr sz="1100" b="1" spc="-15" dirty="0">
                <a:solidFill>
                  <a:srgbClr val="666666"/>
                </a:solidFill>
                <a:latin typeface="Arial" panose="020B0604020202020204" pitchFamily="34" charset="0"/>
                <a:cs typeface="Arial" panose="020B0604020202020204" pitchFamily="34" charset="0"/>
              </a:rPr>
              <a:t> </a:t>
            </a:r>
            <a:r>
              <a:rPr sz="1100" b="1" spc="-50" dirty="0">
                <a:solidFill>
                  <a:srgbClr val="666666"/>
                </a:solidFill>
                <a:latin typeface="Arial" panose="020B0604020202020204" pitchFamily="34" charset="0"/>
                <a:cs typeface="Arial" panose="020B0604020202020204" pitchFamily="34" charset="0"/>
              </a:rPr>
              <a:t>Process</a:t>
            </a:r>
            <a:endParaRPr sz="1100" dirty="0">
              <a:latin typeface="Arial" panose="020B0604020202020204" pitchFamily="34" charset="0"/>
              <a:cs typeface="Arial" panose="020B0604020202020204" pitchFamily="34" charset="0"/>
            </a:endParaRPr>
          </a:p>
          <a:p>
            <a:pPr marL="12700" marR="133985">
              <a:lnSpc>
                <a:spcPct val="114599"/>
              </a:lnSpc>
              <a:spcBef>
                <a:spcPts val="380"/>
              </a:spcBef>
            </a:pPr>
            <a:r>
              <a:rPr sz="1100" spc="-5" dirty="0">
                <a:solidFill>
                  <a:srgbClr val="666666"/>
                </a:solidFill>
                <a:latin typeface="Arial" panose="020B0604020202020204" pitchFamily="34" charset="0"/>
                <a:cs typeface="Arial" panose="020B0604020202020204" pitchFamily="34" charset="0"/>
              </a:rPr>
              <a:t>More </a:t>
            </a:r>
            <a:r>
              <a:rPr sz="1100" dirty="0">
                <a:solidFill>
                  <a:srgbClr val="666666"/>
                </a:solidFill>
                <a:latin typeface="Arial" panose="020B0604020202020204" pitchFamily="34" charset="0"/>
                <a:cs typeface="Arial" panose="020B0604020202020204" pitchFamily="34" charset="0"/>
              </a:rPr>
              <a:t>than </a:t>
            </a:r>
            <a:r>
              <a:rPr sz="1100" spc="-5" dirty="0">
                <a:solidFill>
                  <a:srgbClr val="666666"/>
                </a:solidFill>
                <a:latin typeface="Arial" panose="020B0604020202020204" pitchFamily="34" charset="0"/>
                <a:cs typeface="Arial" panose="020B0604020202020204" pitchFamily="34" charset="0"/>
              </a:rPr>
              <a:t>1</a:t>
            </a:r>
            <a:r>
              <a:rPr lang="en-US" sz="1100" spc="-5" dirty="0">
                <a:solidFill>
                  <a:srgbClr val="666666"/>
                </a:solidFill>
                <a:latin typeface="Arial" panose="020B0604020202020204" pitchFamily="34" charset="0"/>
                <a:cs typeface="Arial" panose="020B0604020202020204" pitchFamily="34" charset="0"/>
              </a:rPr>
              <a:t>0</a:t>
            </a:r>
            <a:r>
              <a:rPr sz="1100" spc="-5" dirty="0">
                <a:solidFill>
                  <a:srgbClr val="666666"/>
                </a:solidFill>
                <a:latin typeface="Arial" panose="020B0604020202020204" pitchFamily="34" charset="0"/>
                <a:cs typeface="Arial" panose="020B0604020202020204" pitchFamily="34" charset="0"/>
              </a:rPr>
              <a:t>0 air filtration manufacturers were contacted and submitted  their technologies </a:t>
            </a:r>
            <a:r>
              <a:rPr sz="1100" dirty="0">
                <a:solidFill>
                  <a:srgbClr val="666666"/>
                </a:solidFill>
                <a:latin typeface="Arial" panose="020B0604020202020204" pitchFamily="34" charset="0"/>
                <a:cs typeface="Arial" panose="020B0604020202020204" pitchFamily="34" charset="0"/>
              </a:rPr>
              <a:t>for</a:t>
            </a:r>
            <a:r>
              <a:rPr sz="1100" spc="-55" dirty="0">
                <a:solidFill>
                  <a:srgbClr val="666666"/>
                </a:solidFill>
                <a:latin typeface="Arial" panose="020B0604020202020204" pitchFamily="34" charset="0"/>
                <a:cs typeface="Arial" panose="020B0604020202020204" pitchFamily="34" charset="0"/>
              </a:rPr>
              <a:t> </a:t>
            </a:r>
            <a:r>
              <a:rPr sz="1100" dirty="0">
                <a:solidFill>
                  <a:srgbClr val="666666"/>
                </a:solidFill>
                <a:latin typeface="Arial" panose="020B0604020202020204" pitchFamily="34" charset="0"/>
                <a:cs typeface="Arial" panose="020B0604020202020204" pitchFamily="34" charset="0"/>
              </a:rPr>
              <a:t>testing.</a:t>
            </a:r>
            <a:endParaRPr sz="1100" dirty="0">
              <a:latin typeface="Arial" panose="020B0604020202020204" pitchFamily="34" charset="0"/>
              <a:cs typeface="Arial" panose="020B0604020202020204" pitchFamily="34" charset="0"/>
            </a:endParaRPr>
          </a:p>
          <a:p>
            <a:pPr marL="12700" marR="131445" indent="-635">
              <a:lnSpc>
                <a:spcPct val="115399"/>
              </a:lnSpc>
              <a:spcBef>
                <a:spcPts val="495"/>
              </a:spcBef>
            </a:pPr>
            <a:r>
              <a:rPr sz="1100" spc="-5" dirty="0">
                <a:solidFill>
                  <a:srgbClr val="666666"/>
                </a:solidFill>
                <a:latin typeface="Arial" panose="020B0604020202020204" pitchFamily="34" charset="0"/>
                <a:cs typeface="Arial" panose="020B0604020202020204" pitchFamily="34" charset="0"/>
              </a:rPr>
              <a:t>Submissions included HVAC-mounted filtration </a:t>
            </a:r>
            <a:r>
              <a:rPr sz="1100" dirty="0">
                <a:solidFill>
                  <a:srgbClr val="666666"/>
                </a:solidFill>
                <a:latin typeface="Arial" panose="020B0604020202020204" pitchFamily="34" charset="0"/>
                <a:cs typeface="Arial" panose="020B0604020202020204" pitchFamily="34" charset="0"/>
              </a:rPr>
              <a:t>systems </a:t>
            </a:r>
            <a:r>
              <a:rPr sz="1100" spc="-5" dirty="0">
                <a:solidFill>
                  <a:srgbClr val="666666"/>
                </a:solidFill>
                <a:latin typeface="Arial" panose="020B0604020202020204" pitchFamily="34" charset="0"/>
                <a:cs typeface="Arial" panose="020B0604020202020204" pitchFamily="34" charset="0"/>
              </a:rPr>
              <a:t>and standalone  </a:t>
            </a:r>
            <a:r>
              <a:rPr sz="1100" dirty="0">
                <a:solidFill>
                  <a:srgbClr val="666666"/>
                </a:solidFill>
                <a:latin typeface="Arial" panose="020B0604020202020204" pitchFamily="34" charset="0"/>
                <a:cs typeface="Arial" panose="020B0604020202020204" pitchFamily="34" charset="0"/>
              </a:rPr>
              <a:t>systems.</a:t>
            </a:r>
            <a:endParaRPr sz="1100" dirty="0">
              <a:latin typeface="Arial" panose="020B0604020202020204" pitchFamily="34" charset="0"/>
              <a:cs typeface="Arial" panose="020B0604020202020204" pitchFamily="34" charset="0"/>
            </a:endParaRPr>
          </a:p>
          <a:p>
            <a:pPr marL="12700" marR="5080" indent="-635">
              <a:lnSpc>
                <a:spcPct val="114999"/>
              </a:lnSpc>
              <a:spcBef>
                <a:spcPts val="495"/>
              </a:spcBef>
            </a:pPr>
            <a:r>
              <a:rPr sz="1100" spc="-5" dirty="0">
                <a:solidFill>
                  <a:srgbClr val="666666"/>
                </a:solidFill>
                <a:latin typeface="Arial" panose="020B0604020202020204" pitchFamily="34" charset="0"/>
                <a:cs typeface="Arial" panose="020B0604020202020204" pitchFamily="34" charset="0"/>
              </a:rPr>
              <a:t>Testing </a:t>
            </a:r>
            <a:r>
              <a:rPr sz="1100" spc="-10" dirty="0">
                <a:solidFill>
                  <a:srgbClr val="666666"/>
                </a:solidFill>
                <a:latin typeface="Arial" panose="020B0604020202020204" pitchFamily="34" charset="0"/>
                <a:cs typeface="Arial" panose="020B0604020202020204" pitchFamily="34" charset="0"/>
              </a:rPr>
              <a:t>was </a:t>
            </a:r>
            <a:r>
              <a:rPr sz="1100" spc="-5" dirty="0">
                <a:solidFill>
                  <a:srgbClr val="666666"/>
                </a:solidFill>
                <a:latin typeface="Arial" panose="020B0604020202020204" pitchFamily="34" charset="0"/>
                <a:cs typeface="Arial" panose="020B0604020202020204" pitchFamily="34" charset="0"/>
              </a:rPr>
              <a:t>conducted in </a:t>
            </a:r>
            <a:r>
              <a:rPr sz="1100" dirty="0">
                <a:solidFill>
                  <a:srgbClr val="666666"/>
                </a:solidFill>
                <a:latin typeface="Arial" panose="020B0604020202020204" pitchFamily="34" charset="0"/>
                <a:cs typeface="Arial" panose="020B0604020202020204" pitchFamily="34" charset="0"/>
              </a:rPr>
              <a:t>a </a:t>
            </a:r>
            <a:r>
              <a:rPr sz="1100" spc="-5" dirty="0">
                <a:solidFill>
                  <a:srgbClr val="666666"/>
                </a:solidFill>
                <a:latin typeface="Arial" panose="020B0604020202020204" pitchFamily="34" charset="0"/>
                <a:cs typeface="Arial" panose="020B0604020202020204" pitchFamily="34" charset="0"/>
              </a:rPr>
              <a:t>portable classroom at Sunnyslope Elementary  School in Riverside, Calif. </a:t>
            </a:r>
            <a:r>
              <a:rPr sz="1100" dirty="0">
                <a:solidFill>
                  <a:srgbClr val="666666"/>
                </a:solidFill>
                <a:latin typeface="Arial" panose="020B0604020202020204" pitchFamily="34" charset="0"/>
                <a:cs typeface="Arial" panose="020B0604020202020204" pitchFamily="34" charset="0"/>
              </a:rPr>
              <a:t>The </a:t>
            </a:r>
            <a:r>
              <a:rPr sz="1100" spc="-5" dirty="0">
                <a:solidFill>
                  <a:srgbClr val="666666"/>
                </a:solidFill>
                <a:latin typeface="Arial" panose="020B0604020202020204" pitchFamily="34" charset="0"/>
                <a:cs typeface="Arial" panose="020B0604020202020204" pitchFamily="34" charset="0"/>
              </a:rPr>
              <a:t>classroom is typical of </a:t>
            </a:r>
            <a:r>
              <a:rPr sz="1100" dirty="0">
                <a:solidFill>
                  <a:srgbClr val="666666"/>
                </a:solidFill>
                <a:latin typeface="Arial" panose="020B0604020202020204" pitchFamily="34" charset="0"/>
                <a:cs typeface="Arial" panose="020B0604020202020204" pitchFamily="34" charset="0"/>
              </a:rPr>
              <a:t>those </a:t>
            </a:r>
            <a:r>
              <a:rPr sz="1100" spc="-5" dirty="0">
                <a:solidFill>
                  <a:srgbClr val="666666"/>
                </a:solidFill>
                <a:latin typeface="Arial" panose="020B0604020202020204" pitchFamily="34" charset="0"/>
                <a:cs typeface="Arial" panose="020B0604020202020204" pitchFamily="34" charset="0"/>
              </a:rPr>
              <a:t>in public  school districts </a:t>
            </a:r>
            <a:r>
              <a:rPr sz="1100" dirty="0">
                <a:solidFill>
                  <a:srgbClr val="666666"/>
                </a:solidFill>
                <a:latin typeface="Arial" panose="020B0604020202020204" pitchFamily="34" charset="0"/>
                <a:cs typeface="Arial" panose="020B0604020202020204" pitchFamily="34" charset="0"/>
              </a:rPr>
              <a:t>throughout the</a:t>
            </a:r>
            <a:r>
              <a:rPr sz="1100" spc="-120"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U.S.</a:t>
            </a:r>
            <a:endParaRPr sz="1100" dirty="0">
              <a:latin typeface="Arial" panose="020B0604020202020204" pitchFamily="34" charset="0"/>
              <a:cs typeface="Arial" panose="020B0604020202020204" pitchFamily="34" charset="0"/>
            </a:endParaRPr>
          </a:p>
        </p:txBody>
      </p:sp>
      <p:sp>
        <p:nvSpPr>
          <p:cNvPr id="5" name="object 5"/>
          <p:cNvSpPr txBox="1"/>
          <p:nvPr/>
        </p:nvSpPr>
        <p:spPr>
          <a:xfrm>
            <a:off x="174864" y="3740788"/>
            <a:ext cx="4576445" cy="1084580"/>
          </a:xfrm>
          <a:prstGeom prst="rect">
            <a:avLst/>
          </a:prstGeom>
        </p:spPr>
        <p:txBody>
          <a:bodyPr vert="horz" wrap="square" lIns="0" tIns="85725" rIns="0" bIns="0" rtlCol="0">
            <a:spAutoFit/>
          </a:bodyPr>
          <a:lstStyle/>
          <a:p>
            <a:pPr marL="12700">
              <a:lnSpc>
                <a:spcPct val="100000"/>
              </a:lnSpc>
              <a:spcBef>
                <a:spcPts val="675"/>
              </a:spcBef>
            </a:pPr>
            <a:r>
              <a:rPr sz="1100" b="1" spc="-45" dirty="0">
                <a:solidFill>
                  <a:srgbClr val="666666"/>
                </a:solidFill>
                <a:latin typeface="Arial" panose="020B0604020202020204" pitchFamily="34" charset="0"/>
                <a:cs typeface="Arial" panose="020B0604020202020204" pitchFamily="34" charset="0"/>
              </a:rPr>
              <a:t>Results</a:t>
            </a:r>
            <a:endParaRPr sz="1100" dirty="0">
              <a:latin typeface="Arial" panose="020B0604020202020204" pitchFamily="34" charset="0"/>
              <a:cs typeface="Arial" panose="020B0604020202020204" pitchFamily="34" charset="0"/>
            </a:endParaRPr>
          </a:p>
          <a:p>
            <a:pPr marL="12700" marR="5080">
              <a:lnSpc>
                <a:spcPct val="114900"/>
              </a:lnSpc>
              <a:spcBef>
                <a:spcPts val="375"/>
              </a:spcBef>
            </a:pPr>
            <a:r>
              <a:rPr sz="1100" dirty="0">
                <a:solidFill>
                  <a:srgbClr val="666666"/>
                </a:solidFill>
                <a:latin typeface="Arial" panose="020B0604020202020204" pitchFamily="34" charset="0"/>
                <a:cs typeface="Arial" panose="020B0604020202020204" pitchFamily="34" charset="0"/>
              </a:rPr>
              <a:t>The final report, </a:t>
            </a:r>
            <a:r>
              <a:rPr sz="1100" spc="-5" dirty="0">
                <a:solidFill>
                  <a:srgbClr val="666666"/>
                </a:solidFill>
                <a:latin typeface="Arial" panose="020B0604020202020204" pitchFamily="34" charset="0"/>
                <a:cs typeface="Arial" panose="020B0604020202020204" pitchFamily="34" charset="0"/>
              </a:rPr>
              <a:t>“Performance Evaluation of Air Filtration Devices,” </a:t>
            </a:r>
            <a:r>
              <a:rPr sz="1100" spc="-10" dirty="0">
                <a:solidFill>
                  <a:srgbClr val="666666"/>
                </a:solidFill>
                <a:latin typeface="Arial" panose="020B0604020202020204" pitchFamily="34" charset="0"/>
                <a:cs typeface="Arial" panose="020B0604020202020204" pitchFamily="34" charset="0"/>
              </a:rPr>
              <a:t>was  </a:t>
            </a:r>
            <a:r>
              <a:rPr sz="1100" spc="-5" dirty="0">
                <a:solidFill>
                  <a:srgbClr val="666666"/>
                </a:solidFill>
                <a:latin typeface="Arial" panose="020B0604020202020204" pitchFamily="34" charset="0"/>
                <a:cs typeface="Arial" panose="020B0604020202020204" pitchFamily="34" charset="0"/>
              </a:rPr>
              <a:t>prepared </a:t>
            </a:r>
            <a:r>
              <a:rPr sz="1100" dirty="0">
                <a:solidFill>
                  <a:srgbClr val="666666"/>
                </a:solidFill>
                <a:latin typeface="Arial" panose="020B0604020202020204" pitchFamily="34" charset="0"/>
                <a:cs typeface="Arial" panose="020B0604020202020204" pitchFamily="34" charset="0"/>
              </a:rPr>
              <a:t>for the </a:t>
            </a:r>
            <a:r>
              <a:rPr sz="1100" spc="-5" dirty="0">
                <a:solidFill>
                  <a:srgbClr val="666666"/>
                </a:solidFill>
                <a:latin typeface="Arial" panose="020B0604020202020204" pitchFamily="34" charset="0"/>
                <a:cs typeface="Arial" panose="020B0604020202020204" pitchFamily="34" charset="0"/>
              </a:rPr>
              <a:t>South Coast Air Quality Management District (SCAQMD)  in late 2010. Research </a:t>
            </a:r>
            <a:r>
              <a:rPr sz="1100" spc="-10" dirty="0">
                <a:solidFill>
                  <a:srgbClr val="666666"/>
                </a:solidFill>
                <a:latin typeface="Arial" panose="020B0604020202020204" pitchFamily="34" charset="0"/>
                <a:cs typeface="Arial" panose="020B0604020202020204" pitchFamily="34" charset="0"/>
              </a:rPr>
              <a:t>was </a:t>
            </a:r>
            <a:r>
              <a:rPr sz="1100" spc="-5" dirty="0">
                <a:solidFill>
                  <a:srgbClr val="666666"/>
                </a:solidFill>
                <a:latin typeface="Arial" panose="020B0604020202020204" pitchFamily="34" charset="0"/>
                <a:cs typeface="Arial" panose="020B0604020202020204" pitchFamily="34" charset="0"/>
              </a:rPr>
              <a:t>conducted by Dr. Robert L. Russell, William</a:t>
            </a:r>
            <a:r>
              <a:rPr sz="1100" spc="-204"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A.  </a:t>
            </a:r>
            <a:r>
              <a:rPr sz="1100" dirty="0">
                <a:solidFill>
                  <a:srgbClr val="666666"/>
                </a:solidFill>
                <a:latin typeface="Arial" panose="020B0604020202020204" pitchFamily="34" charset="0"/>
                <a:cs typeface="Arial" panose="020B0604020202020204" pitchFamily="34" charset="0"/>
              </a:rPr>
              <a:t>Welch </a:t>
            </a:r>
            <a:r>
              <a:rPr sz="1100" spc="-5" dirty="0">
                <a:solidFill>
                  <a:srgbClr val="666666"/>
                </a:solidFill>
                <a:latin typeface="Arial" panose="020B0604020202020204" pitchFamily="34" charset="0"/>
                <a:cs typeface="Arial" panose="020B0604020202020204" pitchFamily="34" charset="0"/>
              </a:rPr>
              <a:t>and </a:t>
            </a:r>
            <a:r>
              <a:rPr sz="1100" dirty="0">
                <a:solidFill>
                  <a:srgbClr val="666666"/>
                </a:solidFill>
                <a:latin typeface="Arial" panose="020B0604020202020204" pitchFamily="34" charset="0"/>
                <a:cs typeface="Arial" panose="020B0604020202020204" pitchFamily="34" charset="0"/>
              </a:rPr>
              <a:t>James</a:t>
            </a:r>
            <a:r>
              <a:rPr sz="1100" spc="-85" dirty="0">
                <a:solidFill>
                  <a:srgbClr val="666666"/>
                </a:solidFill>
                <a:latin typeface="Arial" panose="020B0604020202020204" pitchFamily="34" charset="0"/>
                <a:cs typeface="Arial" panose="020B0604020202020204" pitchFamily="34" charset="0"/>
              </a:rPr>
              <a:t> </a:t>
            </a:r>
            <a:r>
              <a:rPr sz="1100" spc="-5" dirty="0">
                <a:solidFill>
                  <a:srgbClr val="666666"/>
                </a:solidFill>
                <a:latin typeface="Arial" panose="020B0604020202020204" pitchFamily="34" charset="0"/>
                <a:cs typeface="Arial" panose="020B0604020202020204" pitchFamily="34" charset="0"/>
              </a:rPr>
              <a:t>Gutierrez.</a:t>
            </a:r>
            <a:endParaRPr sz="1100" dirty="0">
              <a:latin typeface="Arial" panose="020B0604020202020204" pitchFamily="34" charset="0"/>
              <a:cs typeface="Arial" panose="020B0604020202020204" pitchFamily="34" charset="0"/>
            </a:endParaRPr>
          </a:p>
        </p:txBody>
      </p:sp>
      <p:sp>
        <p:nvSpPr>
          <p:cNvPr id="6" name="object 6"/>
          <p:cNvSpPr/>
          <p:nvPr/>
        </p:nvSpPr>
        <p:spPr>
          <a:xfrm>
            <a:off x="5044440" y="473964"/>
            <a:ext cx="4099559" cy="4529327"/>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7437119" y="86868"/>
            <a:ext cx="1673351" cy="306323"/>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5544311" y="2132076"/>
            <a:ext cx="3100070" cy="669290"/>
          </a:xfrm>
          <a:custGeom>
            <a:avLst/>
            <a:gdLst/>
            <a:ahLst/>
            <a:cxnLst/>
            <a:rect l="l" t="t" r="r" b="b"/>
            <a:pathLst>
              <a:path w="3100070" h="669289">
                <a:moveTo>
                  <a:pt x="0" y="0"/>
                </a:moveTo>
                <a:lnTo>
                  <a:pt x="3099562" y="0"/>
                </a:lnTo>
                <a:lnTo>
                  <a:pt x="3099562" y="668782"/>
                </a:lnTo>
                <a:lnTo>
                  <a:pt x="0" y="668782"/>
                </a:lnTo>
                <a:lnTo>
                  <a:pt x="0" y="0"/>
                </a:lnTo>
                <a:close/>
              </a:path>
            </a:pathLst>
          </a:custGeom>
          <a:solidFill>
            <a:srgbClr val="FFFFFF">
              <a:alpha val="43527"/>
            </a:srgbClr>
          </a:solidFill>
        </p:spPr>
        <p:txBody>
          <a:bodyPr wrap="square" lIns="0" tIns="0" rIns="0" bIns="0" rtlCol="0"/>
          <a:lstStyle/>
          <a:p>
            <a:endParaRPr dirty="0"/>
          </a:p>
        </p:txBody>
      </p:sp>
      <p:sp>
        <p:nvSpPr>
          <p:cNvPr id="9" name="object 9"/>
          <p:cNvSpPr/>
          <p:nvPr/>
        </p:nvSpPr>
        <p:spPr>
          <a:xfrm>
            <a:off x="5544311" y="2132076"/>
            <a:ext cx="3100070" cy="669290"/>
          </a:xfrm>
          <a:custGeom>
            <a:avLst/>
            <a:gdLst/>
            <a:ahLst/>
            <a:cxnLst/>
            <a:rect l="l" t="t" r="r" b="b"/>
            <a:pathLst>
              <a:path w="3100070" h="669289">
                <a:moveTo>
                  <a:pt x="0" y="0"/>
                </a:moveTo>
                <a:lnTo>
                  <a:pt x="3099562" y="0"/>
                </a:lnTo>
                <a:lnTo>
                  <a:pt x="3099562" y="668782"/>
                </a:lnTo>
                <a:lnTo>
                  <a:pt x="0" y="668782"/>
                </a:lnTo>
                <a:lnTo>
                  <a:pt x="0" y="0"/>
                </a:lnTo>
                <a:close/>
              </a:path>
            </a:pathLst>
          </a:custGeom>
          <a:ln w="9144">
            <a:solidFill>
              <a:srgbClr val="FFFFFF"/>
            </a:solidFill>
          </a:ln>
        </p:spPr>
        <p:txBody>
          <a:bodyPr wrap="square" lIns="0" tIns="0" rIns="0" bIns="0" rtlCol="0"/>
          <a:lstStyle/>
          <a:p>
            <a:endParaRPr dirty="0"/>
          </a:p>
        </p:txBody>
      </p:sp>
      <p:sp>
        <p:nvSpPr>
          <p:cNvPr id="10" name="object 10"/>
          <p:cNvSpPr txBox="1"/>
          <p:nvPr/>
        </p:nvSpPr>
        <p:spPr>
          <a:xfrm>
            <a:off x="5544311" y="2232120"/>
            <a:ext cx="3100070" cy="391160"/>
          </a:xfrm>
          <a:prstGeom prst="rect">
            <a:avLst/>
          </a:prstGeom>
        </p:spPr>
        <p:txBody>
          <a:bodyPr vert="horz" wrap="square" lIns="0" tIns="12700" rIns="0" bIns="0" rtlCol="0">
            <a:spAutoFit/>
          </a:bodyPr>
          <a:lstStyle/>
          <a:p>
            <a:pPr marL="310515">
              <a:lnSpc>
                <a:spcPct val="100000"/>
              </a:lnSpc>
              <a:spcBef>
                <a:spcPts val="100"/>
              </a:spcBef>
            </a:pPr>
            <a:r>
              <a:rPr sz="2400" spc="-5" dirty="0">
                <a:solidFill>
                  <a:srgbClr val="FFFFFF"/>
                </a:solidFill>
                <a:latin typeface="Arial"/>
                <a:cs typeface="Arial"/>
              </a:rPr>
              <a:t>3,000</a:t>
            </a:r>
            <a:r>
              <a:rPr sz="2400" spc="-60" dirty="0">
                <a:solidFill>
                  <a:srgbClr val="FFFFFF"/>
                </a:solidFill>
                <a:latin typeface="Arial"/>
                <a:cs typeface="Arial"/>
              </a:rPr>
              <a:t> </a:t>
            </a:r>
            <a:r>
              <a:rPr sz="2400" spc="-5" dirty="0">
                <a:solidFill>
                  <a:srgbClr val="FFFFFF"/>
                </a:solidFill>
                <a:latin typeface="Arial"/>
                <a:cs typeface="Arial"/>
              </a:rPr>
              <a:t>Classrooms</a:t>
            </a:r>
            <a:endParaRPr sz="2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TotalTime>
  <Words>1554</Words>
  <Application>Microsoft Office PowerPoint</Application>
  <PresentationFormat>On-screen Show (16:9)</PresentationFormat>
  <Paragraphs>147</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Helvetica Neue</vt:lpstr>
      <vt:lpstr>Helvetica Neue Light</vt:lpstr>
      <vt:lpstr>Helvetica Neue Thin</vt:lpstr>
      <vt:lpstr>Roboto</vt:lpstr>
      <vt:lpstr>Arial</vt:lpstr>
      <vt:lpstr>Calibri</vt:lpstr>
      <vt:lpstr>Helvetica</vt:lpstr>
      <vt:lpstr>Times New Roman</vt:lpstr>
      <vt:lpstr>Wingdings</vt:lpstr>
      <vt:lpstr>Office Theme</vt:lpstr>
      <vt:lpstr>Clean Air for Schools Program</vt:lpstr>
      <vt:lpstr>The IQAir Foundation works to bring clean air  to more than 1 million children.</vt:lpstr>
      <vt:lpstr>PowerPoint Presentation</vt:lpstr>
      <vt:lpstr>Mitigation</vt:lpstr>
      <vt:lpstr>Clean Air for Schools</vt:lpstr>
      <vt:lpstr>Key benefits of the Clean Air School Program</vt:lpstr>
      <vt:lpstr>PowerPoint Presentation</vt:lpstr>
      <vt:lpstr>Administrators at the district and school levels play a key role</vt:lpstr>
      <vt:lpstr>The Solution: Clean Air for Schools</vt:lpstr>
      <vt:lpstr>Pilot study: high-performance air filtration for classrooms</vt:lpstr>
      <vt:lpstr>The Solution: Clean Air for Schools</vt:lpstr>
      <vt:lpstr>World’s Smartest Air  Quality Monitor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 for Schools Program</dc:title>
  <dc:creator>USLM-Room-Marketing-Area</dc:creator>
  <cp:lastModifiedBy>Nancy Dinella</cp:lastModifiedBy>
  <cp:revision>14</cp:revision>
  <dcterms:created xsi:type="dcterms:W3CDTF">2019-03-12T21:54:26Z</dcterms:created>
  <dcterms:modified xsi:type="dcterms:W3CDTF">2019-07-04T18:18:25Z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2019-03-12T00:00:00Z</vt:filetime>
  </property>
  <property fmtid="{D5CDD505-2E9C-101B-9397-08002B2CF9AE}" pid="3" name="Creator">
    <vt:lpwstr>Acrobat PDFMaker 19 for PowerPoint</vt:lpwstr>
  </property>
  <property fmtid="{D5CDD505-2E9C-101B-9397-08002B2CF9AE}" pid="4" name="LastSaved">
    <vt:filetime>2019-03-12T00:00:00Z</vt:filetime>
  </property>
</Properties>
</file>