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8"/>
  </p:notesMasterIdLst>
  <p:handoutMasterIdLst>
    <p:handoutMasterId r:id="rId19"/>
  </p:handoutMasterIdLst>
  <p:sldIdLst>
    <p:sldId id="259" r:id="rId5"/>
    <p:sldId id="394" r:id="rId6"/>
    <p:sldId id="379" r:id="rId7"/>
    <p:sldId id="380" r:id="rId8"/>
    <p:sldId id="381" r:id="rId9"/>
    <p:sldId id="398" r:id="rId10"/>
    <p:sldId id="384" r:id="rId11"/>
    <p:sldId id="386" r:id="rId12"/>
    <p:sldId id="391" r:id="rId13"/>
    <p:sldId id="399" r:id="rId14"/>
    <p:sldId id="375" r:id="rId15"/>
    <p:sldId id="397" r:id="rId16"/>
    <p:sldId id="4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597"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657"/>
    <a:srgbClr val="002774"/>
    <a:srgbClr val="014067"/>
    <a:srgbClr val="F2F2F2"/>
    <a:srgbClr val="3F3F3F"/>
    <a:srgbClr val="014E7D"/>
    <a:srgbClr val="01456F"/>
    <a:srgbClr val="014B79"/>
    <a:srgbClr val="0937C9"/>
    <a:srgbClr val="929A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30CDF3-34C5-424A-8144-25C9CF71C212}" v="54" dt="2019-05-02T01:25:02.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3066" autoAdjust="0"/>
  </p:normalViewPr>
  <p:slideViewPr>
    <p:cSldViewPr snapToGrid="0" showGuides="1">
      <p:cViewPr varScale="1">
        <p:scale>
          <a:sx n="100" d="100"/>
          <a:sy n="100" d="100"/>
        </p:scale>
        <p:origin x="96" y="600"/>
      </p:cViewPr>
      <p:guideLst>
        <p:guide pos="3840"/>
        <p:guide pos="597"/>
        <p:guide orient="horz" pos="2160"/>
      </p:guideLst>
    </p:cSldViewPr>
  </p:slideViewPr>
  <p:outlineViewPr>
    <p:cViewPr>
      <p:scale>
        <a:sx n="33" d="100"/>
        <a:sy n="33" d="100"/>
      </p:scale>
      <p:origin x="0" y="-918"/>
    </p:cViewPr>
  </p:outlineViewPr>
  <p:notesTextViewPr>
    <p:cViewPr>
      <p:scale>
        <a:sx n="3" d="2"/>
        <a:sy n="3" d="2"/>
      </p:scale>
      <p:origin x="0" y="0"/>
    </p:cViewPr>
  </p:notesTextViewPr>
  <p:notesViewPr>
    <p:cSldViewPr snapToGrid="0" showGuides="1">
      <p:cViewPr varScale="1">
        <p:scale>
          <a:sx n="63" d="100"/>
          <a:sy n="63"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EDA40-91A9-49DC-B402-0EBE674AAE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a:extLst>
              <a:ext uri="{FF2B5EF4-FFF2-40B4-BE49-F238E27FC236}">
                <a16:creationId xmlns:a16="http://schemas.microsoft.com/office/drawing/2014/main" id="{E8CBB508-5589-42E7-A433-D119AC0FF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2BFC85-49E4-447A-A7E3-16153CB2FE2A}" type="datetimeFigureOut">
              <a:rPr lang="en-IN" smtClean="0"/>
              <a:t>02-05-2019</a:t>
            </a:fld>
            <a:endParaRPr lang="en-IN" dirty="0"/>
          </a:p>
        </p:txBody>
      </p:sp>
      <p:sp>
        <p:nvSpPr>
          <p:cNvPr id="4" name="Footer Placeholder 3">
            <a:extLst>
              <a:ext uri="{FF2B5EF4-FFF2-40B4-BE49-F238E27FC236}">
                <a16:creationId xmlns:a16="http://schemas.microsoft.com/office/drawing/2014/main" id="{E9232ABA-B33A-4B3B-8412-C1773FBF3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5" name="Slide Number Placeholder 4">
            <a:extLst>
              <a:ext uri="{FF2B5EF4-FFF2-40B4-BE49-F238E27FC236}">
                <a16:creationId xmlns:a16="http://schemas.microsoft.com/office/drawing/2014/main" id="{BAB1832E-3B48-42CB-80A7-CD8E48D52D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1072A3-100F-40A9-915F-8D2D9E6962D8}" type="slidenum">
              <a:rPr lang="en-IN" smtClean="0"/>
              <a:t>‹#›</a:t>
            </a:fld>
            <a:endParaRPr lang="en-IN" dirty="0"/>
          </a:p>
        </p:txBody>
      </p:sp>
    </p:spTree>
    <p:extLst>
      <p:ext uri="{BB962C8B-B14F-4D97-AF65-F5344CB8AC3E}">
        <p14:creationId xmlns:p14="http://schemas.microsoft.com/office/powerpoint/2010/main" val="51353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1B50E-4C60-4F9E-B773-52059170945B}" type="datetimeFigureOut">
              <a:rPr lang="en-IN" smtClean="0"/>
              <a:t>02-05-2019</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30CFA-805A-4FD3-B3A0-DAAA5993DA17}" type="slidenum">
              <a:rPr lang="en-IN" smtClean="0"/>
              <a:t>‹#›</a:t>
            </a:fld>
            <a:endParaRPr lang="en-IN" dirty="0"/>
          </a:p>
        </p:txBody>
      </p:sp>
    </p:spTree>
    <p:extLst>
      <p:ext uri="{BB962C8B-B14F-4D97-AF65-F5344CB8AC3E}">
        <p14:creationId xmlns:p14="http://schemas.microsoft.com/office/powerpoint/2010/main" val="79892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407988" y="696913"/>
            <a:ext cx="6197600" cy="3486150"/>
          </a:xfrm>
          <a:ln/>
        </p:spPr>
      </p:sp>
      <p:sp>
        <p:nvSpPr>
          <p:cNvPr id="46083" name="Notes Placeholder 2"/>
          <p:cNvSpPr>
            <a:spLocks noGrp="1"/>
          </p:cNvSpPr>
          <p:nvPr>
            <p:ph type="body" idx="1"/>
          </p:nvPr>
        </p:nvSpPr>
        <p:spPr>
          <a:noFill/>
        </p:spPr>
        <p:txBody>
          <a:bodyPr/>
          <a:lstStyle/>
          <a:p>
            <a:endParaRPr lang="en-US" altLang="en-US"/>
          </a:p>
        </p:txBody>
      </p:sp>
      <p:sp>
        <p:nvSpPr>
          <p:cNvPr id="46084" name="Slide Number Placeholder 3"/>
          <p:cNvSpPr>
            <a:spLocks noGrp="1"/>
          </p:cNvSpPr>
          <p:nvPr>
            <p:ph type="sldNum" sz="quarter" idx="5"/>
          </p:nvPr>
        </p:nvSpPr>
        <p:spPr>
          <a:noFill/>
        </p:spPr>
        <p:txBody>
          <a:bodyPr/>
          <a:lstStyle>
            <a:lvl1pPr algn="l" defTabSz="928688" eaLnBrk="0" hangingPunct="0">
              <a:spcBef>
                <a:spcPct val="30000"/>
              </a:spcBef>
              <a:defRPr sz="1200">
                <a:solidFill>
                  <a:schemeClr val="tx1"/>
                </a:solidFill>
                <a:latin typeface="Times New Roman" pitchFamily="18" charset="0"/>
              </a:defRPr>
            </a:lvl1pPr>
            <a:lvl2pPr marL="742950" indent="-285750" algn="l" defTabSz="928688" eaLnBrk="0" hangingPunct="0">
              <a:spcBef>
                <a:spcPct val="30000"/>
              </a:spcBef>
              <a:defRPr sz="1200">
                <a:solidFill>
                  <a:schemeClr val="tx1"/>
                </a:solidFill>
                <a:latin typeface="Times New Roman" pitchFamily="18" charset="0"/>
              </a:defRPr>
            </a:lvl2pPr>
            <a:lvl3pPr marL="1143000" indent="-228600" algn="l" defTabSz="928688" eaLnBrk="0" hangingPunct="0">
              <a:spcBef>
                <a:spcPct val="30000"/>
              </a:spcBef>
              <a:defRPr sz="1200">
                <a:solidFill>
                  <a:schemeClr val="tx1"/>
                </a:solidFill>
                <a:latin typeface="Times New Roman" pitchFamily="18" charset="0"/>
              </a:defRPr>
            </a:lvl3pPr>
            <a:lvl4pPr marL="1600200" indent="-228600" algn="l" defTabSz="928688" eaLnBrk="0" hangingPunct="0">
              <a:spcBef>
                <a:spcPct val="30000"/>
              </a:spcBef>
              <a:defRPr sz="1200">
                <a:solidFill>
                  <a:schemeClr val="tx1"/>
                </a:solidFill>
                <a:latin typeface="Times New Roman" pitchFamily="18" charset="0"/>
              </a:defRPr>
            </a:lvl4pPr>
            <a:lvl5pPr marL="2057400" indent="-228600" algn="l"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EA0E8B0-DC81-49CA-A3E9-08E4675102C8}" type="slidenum">
              <a:rPr lang="en-US" altLang="en-US" smtClean="0"/>
              <a:pPr algn="r" eaLnBrk="1" hangingPunct="1">
                <a:spcBef>
                  <a:spcPct val="0"/>
                </a:spcBef>
              </a:pPr>
              <a:t>2</a:t>
            </a:fld>
            <a:endParaRPr lang="en-US" altLang="en-US"/>
          </a:p>
        </p:txBody>
      </p:sp>
    </p:spTree>
    <p:extLst>
      <p:ext uri="{BB962C8B-B14F-4D97-AF65-F5344CB8AC3E}">
        <p14:creationId xmlns:p14="http://schemas.microsoft.com/office/powerpoint/2010/main" val="739853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13</a:t>
            </a:fld>
            <a:endParaRPr lang="en-US" dirty="0"/>
          </a:p>
        </p:txBody>
      </p:sp>
    </p:spTree>
    <p:extLst>
      <p:ext uri="{BB962C8B-B14F-4D97-AF65-F5344CB8AC3E}">
        <p14:creationId xmlns:p14="http://schemas.microsoft.com/office/powerpoint/2010/main" val="94693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414338" y="712788"/>
            <a:ext cx="6340475" cy="3567112"/>
          </a:xfrm>
          <a:ln/>
        </p:spPr>
      </p:sp>
      <p:sp>
        <p:nvSpPr>
          <p:cNvPr id="41987" name="Notes Placeholder 2"/>
          <p:cNvSpPr>
            <a:spLocks noGrp="1"/>
          </p:cNvSpPr>
          <p:nvPr>
            <p:ph type="body" idx="1"/>
          </p:nvPr>
        </p:nvSpPr>
        <p:spPr>
          <a:noFill/>
        </p:spPr>
        <p:txBody>
          <a:bodyPr/>
          <a:lstStyle/>
          <a:p>
            <a:r>
              <a:rPr lang="en-US" altLang="en-US" dirty="0"/>
              <a:t>Air monitoring used to </a:t>
            </a:r>
          </a:p>
          <a:p>
            <a:r>
              <a:rPr lang="en-US" altLang="en-US" dirty="0"/>
              <a:t>   - Assess exposures and health risk</a:t>
            </a:r>
          </a:p>
          <a:p>
            <a:r>
              <a:rPr lang="en-US" altLang="en-US" dirty="0"/>
              <a:t>   - Develop mitigation measures</a:t>
            </a:r>
          </a:p>
          <a:p>
            <a:r>
              <a:rPr lang="en-US" altLang="en-US" dirty="0"/>
              <a:t>   - Evaluate effectiveness of mitigation measures</a:t>
            </a:r>
          </a:p>
        </p:txBody>
      </p:sp>
      <p:sp>
        <p:nvSpPr>
          <p:cNvPr id="41988" name="Slide Number Placeholder 3"/>
          <p:cNvSpPr>
            <a:spLocks noGrp="1"/>
          </p:cNvSpPr>
          <p:nvPr>
            <p:ph type="sldNum" sz="quarter" idx="5"/>
          </p:nvPr>
        </p:nvSpPr>
        <p:spPr>
          <a:noFill/>
        </p:spPr>
        <p:txBody>
          <a:bodyPr/>
          <a:lstStyle>
            <a:lvl1pPr algn="l" defTabSz="946333" eaLnBrk="0" hangingPunct="0">
              <a:spcBef>
                <a:spcPct val="30000"/>
              </a:spcBef>
              <a:defRPr sz="1200">
                <a:solidFill>
                  <a:schemeClr val="tx1"/>
                </a:solidFill>
                <a:latin typeface="Times New Roman" pitchFamily="18" charset="0"/>
              </a:defRPr>
            </a:lvl1pPr>
            <a:lvl2pPr marL="757066" indent="-291179" algn="l" defTabSz="946333" eaLnBrk="0" hangingPunct="0">
              <a:spcBef>
                <a:spcPct val="30000"/>
              </a:spcBef>
              <a:defRPr sz="1200">
                <a:solidFill>
                  <a:schemeClr val="tx1"/>
                </a:solidFill>
                <a:latin typeface="Times New Roman" pitchFamily="18" charset="0"/>
              </a:defRPr>
            </a:lvl2pPr>
            <a:lvl3pPr marL="1164717" indent="-232943" algn="l" defTabSz="946333" eaLnBrk="0" hangingPunct="0">
              <a:spcBef>
                <a:spcPct val="30000"/>
              </a:spcBef>
              <a:defRPr sz="1200">
                <a:solidFill>
                  <a:schemeClr val="tx1"/>
                </a:solidFill>
                <a:latin typeface="Times New Roman" pitchFamily="18" charset="0"/>
              </a:defRPr>
            </a:lvl3pPr>
            <a:lvl4pPr marL="1630604" indent="-232943" algn="l" defTabSz="946333" eaLnBrk="0" hangingPunct="0">
              <a:spcBef>
                <a:spcPct val="30000"/>
              </a:spcBef>
              <a:defRPr sz="1200">
                <a:solidFill>
                  <a:schemeClr val="tx1"/>
                </a:solidFill>
                <a:latin typeface="Times New Roman" pitchFamily="18" charset="0"/>
              </a:defRPr>
            </a:lvl4pPr>
            <a:lvl5pPr marL="2096491" indent="-232943" algn="l" defTabSz="946333" eaLnBrk="0" hangingPunct="0">
              <a:spcBef>
                <a:spcPct val="30000"/>
              </a:spcBef>
              <a:defRPr sz="1200">
                <a:solidFill>
                  <a:schemeClr val="tx1"/>
                </a:solidFill>
                <a:latin typeface="Times New Roman" pitchFamily="18" charset="0"/>
              </a:defRPr>
            </a:lvl5pPr>
            <a:lvl6pPr marL="2562377" indent="-232943" defTabSz="946333" eaLnBrk="0" fontAlgn="base" hangingPunct="0">
              <a:spcBef>
                <a:spcPct val="30000"/>
              </a:spcBef>
              <a:spcAft>
                <a:spcPct val="0"/>
              </a:spcAft>
              <a:defRPr sz="1200">
                <a:solidFill>
                  <a:schemeClr val="tx1"/>
                </a:solidFill>
                <a:latin typeface="Times New Roman" pitchFamily="18" charset="0"/>
              </a:defRPr>
            </a:lvl6pPr>
            <a:lvl7pPr marL="3028264" indent="-232943" defTabSz="946333" eaLnBrk="0" fontAlgn="base" hangingPunct="0">
              <a:spcBef>
                <a:spcPct val="30000"/>
              </a:spcBef>
              <a:spcAft>
                <a:spcPct val="0"/>
              </a:spcAft>
              <a:defRPr sz="1200">
                <a:solidFill>
                  <a:schemeClr val="tx1"/>
                </a:solidFill>
                <a:latin typeface="Times New Roman" pitchFamily="18" charset="0"/>
              </a:defRPr>
            </a:lvl7pPr>
            <a:lvl8pPr marL="3494151" indent="-232943" defTabSz="946333" eaLnBrk="0" fontAlgn="base" hangingPunct="0">
              <a:spcBef>
                <a:spcPct val="30000"/>
              </a:spcBef>
              <a:spcAft>
                <a:spcPct val="0"/>
              </a:spcAft>
              <a:defRPr sz="1200">
                <a:solidFill>
                  <a:schemeClr val="tx1"/>
                </a:solidFill>
                <a:latin typeface="Times New Roman" pitchFamily="18" charset="0"/>
              </a:defRPr>
            </a:lvl8pPr>
            <a:lvl9pPr marL="3960038" indent="-232943" defTabSz="946333"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FAA26A4-83AE-4483-A517-54A36F539C5D}" type="slidenum">
              <a:rPr lang="en-US" altLang="en-US" smtClean="0"/>
              <a:pPr algn="r" eaLnBrk="1" hangingPunct="1">
                <a:spcBef>
                  <a:spcPct val="0"/>
                </a:spcBef>
              </a:pPr>
              <a:t>3</a:t>
            </a:fld>
            <a:endParaRPr lang="en-US" altLang="en-US"/>
          </a:p>
        </p:txBody>
      </p:sp>
    </p:spTree>
    <p:extLst>
      <p:ext uri="{BB962C8B-B14F-4D97-AF65-F5344CB8AC3E}">
        <p14:creationId xmlns:p14="http://schemas.microsoft.com/office/powerpoint/2010/main" val="3971887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414338" y="712788"/>
            <a:ext cx="6340475" cy="3567112"/>
          </a:xfrm>
          <a:ln/>
        </p:spPr>
      </p:sp>
      <p:sp>
        <p:nvSpPr>
          <p:cNvPr id="41987" name="Notes Placeholder 2"/>
          <p:cNvSpPr>
            <a:spLocks noGrp="1"/>
          </p:cNvSpPr>
          <p:nvPr>
            <p:ph type="body" idx="1"/>
          </p:nvPr>
        </p:nvSpPr>
        <p:spPr>
          <a:noFill/>
        </p:spPr>
        <p:txBody>
          <a:bodyPr/>
          <a:lstStyle/>
          <a:p>
            <a:endParaRPr lang="en-US" altLang="en-US" dirty="0"/>
          </a:p>
        </p:txBody>
      </p:sp>
      <p:sp>
        <p:nvSpPr>
          <p:cNvPr id="41988" name="Slide Number Placeholder 3"/>
          <p:cNvSpPr>
            <a:spLocks noGrp="1"/>
          </p:cNvSpPr>
          <p:nvPr>
            <p:ph type="sldNum" sz="quarter" idx="5"/>
          </p:nvPr>
        </p:nvSpPr>
        <p:spPr>
          <a:noFill/>
        </p:spPr>
        <p:txBody>
          <a:bodyPr/>
          <a:lstStyle>
            <a:lvl1pPr algn="l" defTabSz="946333" eaLnBrk="0" hangingPunct="0">
              <a:spcBef>
                <a:spcPct val="30000"/>
              </a:spcBef>
              <a:defRPr sz="1200">
                <a:solidFill>
                  <a:schemeClr val="tx1"/>
                </a:solidFill>
                <a:latin typeface="Times New Roman" pitchFamily="18" charset="0"/>
              </a:defRPr>
            </a:lvl1pPr>
            <a:lvl2pPr marL="757066" indent="-291179" algn="l" defTabSz="946333" eaLnBrk="0" hangingPunct="0">
              <a:spcBef>
                <a:spcPct val="30000"/>
              </a:spcBef>
              <a:defRPr sz="1200">
                <a:solidFill>
                  <a:schemeClr val="tx1"/>
                </a:solidFill>
                <a:latin typeface="Times New Roman" pitchFamily="18" charset="0"/>
              </a:defRPr>
            </a:lvl2pPr>
            <a:lvl3pPr marL="1164717" indent="-232943" algn="l" defTabSz="946333" eaLnBrk="0" hangingPunct="0">
              <a:spcBef>
                <a:spcPct val="30000"/>
              </a:spcBef>
              <a:defRPr sz="1200">
                <a:solidFill>
                  <a:schemeClr val="tx1"/>
                </a:solidFill>
                <a:latin typeface="Times New Roman" pitchFamily="18" charset="0"/>
              </a:defRPr>
            </a:lvl3pPr>
            <a:lvl4pPr marL="1630604" indent="-232943" algn="l" defTabSz="946333" eaLnBrk="0" hangingPunct="0">
              <a:spcBef>
                <a:spcPct val="30000"/>
              </a:spcBef>
              <a:defRPr sz="1200">
                <a:solidFill>
                  <a:schemeClr val="tx1"/>
                </a:solidFill>
                <a:latin typeface="Times New Roman" pitchFamily="18" charset="0"/>
              </a:defRPr>
            </a:lvl4pPr>
            <a:lvl5pPr marL="2096491" indent="-232943" algn="l" defTabSz="946333" eaLnBrk="0" hangingPunct="0">
              <a:spcBef>
                <a:spcPct val="30000"/>
              </a:spcBef>
              <a:defRPr sz="1200">
                <a:solidFill>
                  <a:schemeClr val="tx1"/>
                </a:solidFill>
                <a:latin typeface="Times New Roman" pitchFamily="18" charset="0"/>
              </a:defRPr>
            </a:lvl5pPr>
            <a:lvl6pPr marL="2562377" indent="-232943" defTabSz="946333" eaLnBrk="0" fontAlgn="base" hangingPunct="0">
              <a:spcBef>
                <a:spcPct val="30000"/>
              </a:spcBef>
              <a:spcAft>
                <a:spcPct val="0"/>
              </a:spcAft>
              <a:defRPr sz="1200">
                <a:solidFill>
                  <a:schemeClr val="tx1"/>
                </a:solidFill>
                <a:latin typeface="Times New Roman" pitchFamily="18" charset="0"/>
              </a:defRPr>
            </a:lvl6pPr>
            <a:lvl7pPr marL="3028264" indent="-232943" defTabSz="946333" eaLnBrk="0" fontAlgn="base" hangingPunct="0">
              <a:spcBef>
                <a:spcPct val="30000"/>
              </a:spcBef>
              <a:spcAft>
                <a:spcPct val="0"/>
              </a:spcAft>
              <a:defRPr sz="1200">
                <a:solidFill>
                  <a:schemeClr val="tx1"/>
                </a:solidFill>
                <a:latin typeface="Times New Roman" pitchFamily="18" charset="0"/>
              </a:defRPr>
            </a:lvl7pPr>
            <a:lvl8pPr marL="3494151" indent="-232943" defTabSz="946333" eaLnBrk="0" fontAlgn="base" hangingPunct="0">
              <a:spcBef>
                <a:spcPct val="30000"/>
              </a:spcBef>
              <a:spcAft>
                <a:spcPct val="0"/>
              </a:spcAft>
              <a:defRPr sz="1200">
                <a:solidFill>
                  <a:schemeClr val="tx1"/>
                </a:solidFill>
                <a:latin typeface="Times New Roman" pitchFamily="18" charset="0"/>
              </a:defRPr>
            </a:lvl8pPr>
            <a:lvl9pPr marL="3960038" indent="-232943" defTabSz="946333"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FAA26A4-83AE-4483-A517-54A36F539C5D}" type="slidenum">
              <a:rPr lang="en-US" altLang="en-US" smtClean="0"/>
              <a:pPr algn="r" eaLnBrk="1" hangingPunct="1">
                <a:spcBef>
                  <a:spcPct val="0"/>
                </a:spcBef>
              </a:pPr>
              <a:t>4</a:t>
            </a:fld>
            <a:endParaRPr lang="en-US" altLang="en-US"/>
          </a:p>
        </p:txBody>
      </p:sp>
    </p:spTree>
    <p:extLst>
      <p:ext uri="{BB962C8B-B14F-4D97-AF65-F5344CB8AC3E}">
        <p14:creationId xmlns:p14="http://schemas.microsoft.com/office/powerpoint/2010/main" val="2818761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230CFA-805A-4FD3-B3A0-DAAA5993DA17}" type="slidenum">
              <a:rPr lang="en-IN" smtClean="0"/>
              <a:t>5</a:t>
            </a:fld>
            <a:endParaRPr lang="en-IN" dirty="0"/>
          </a:p>
        </p:txBody>
      </p:sp>
    </p:spTree>
    <p:extLst>
      <p:ext uri="{BB962C8B-B14F-4D97-AF65-F5344CB8AC3E}">
        <p14:creationId xmlns:p14="http://schemas.microsoft.com/office/powerpoint/2010/main" val="359640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414338" y="712788"/>
            <a:ext cx="6340475" cy="3567112"/>
          </a:xfrm>
          <a:ln/>
        </p:spPr>
      </p:sp>
      <p:sp>
        <p:nvSpPr>
          <p:cNvPr id="41987" name="Notes Placeholder 2"/>
          <p:cNvSpPr>
            <a:spLocks noGrp="1"/>
          </p:cNvSpPr>
          <p:nvPr>
            <p:ph type="body" idx="1"/>
          </p:nvPr>
        </p:nvSpPr>
        <p:spPr>
          <a:noFill/>
        </p:spPr>
        <p:txBody>
          <a:bodyPr/>
          <a:lstStyle/>
          <a:p>
            <a:endParaRPr lang="en-US" altLang="en-US" dirty="0"/>
          </a:p>
        </p:txBody>
      </p:sp>
      <p:sp>
        <p:nvSpPr>
          <p:cNvPr id="41988" name="Slide Number Placeholder 3"/>
          <p:cNvSpPr>
            <a:spLocks noGrp="1"/>
          </p:cNvSpPr>
          <p:nvPr>
            <p:ph type="sldNum" sz="quarter" idx="5"/>
          </p:nvPr>
        </p:nvSpPr>
        <p:spPr>
          <a:noFill/>
        </p:spPr>
        <p:txBody>
          <a:bodyPr/>
          <a:lstStyle>
            <a:lvl1pPr algn="l" defTabSz="946333" eaLnBrk="0" hangingPunct="0">
              <a:spcBef>
                <a:spcPct val="30000"/>
              </a:spcBef>
              <a:defRPr sz="1200">
                <a:solidFill>
                  <a:schemeClr val="tx1"/>
                </a:solidFill>
                <a:latin typeface="Times New Roman" pitchFamily="18" charset="0"/>
              </a:defRPr>
            </a:lvl1pPr>
            <a:lvl2pPr marL="757066" indent="-291179" algn="l" defTabSz="946333" eaLnBrk="0" hangingPunct="0">
              <a:spcBef>
                <a:spcPct val="30000"/>
              </a:spcBef>
              <a:defRPr sz="1200">
                <a:solidFill>
                  <a:schemeClr val="tx1"/>
                </a:solidFill>
                <a:latin typeface="Times New Roman" pitchFamily="18" charset="0"/>
              </a:defRPr>
            </a:lvl2pPr>
            <a:lvl3pPr marL="1164717" indent="-232943" algn="l" defTabSz="946333" eaLnBrk="0" hangingPunct="0">
              <a:spcBef>
                <a:spcPct val="30000"/>
              </a:spcBef>
              <a:defRPr sz="1200">
                <a:solidFill>
                  <a:schemeClr val="tx1"/>
                </a:solidFill>
                <a:latin typeface="Times New Roman" pitchFamily="18" charset="0"/>
              </a:defRPr>
            </a:lvl3pPr>
            <a:lvl4pPr marL="1630604" indent="-232943" algn="l" defTabSz="946333" eaLnBrk="0" hangingPunct="0">
              <a:spcBef>
                <a:spcPct val="30000"/>
              </a:spcBef>
              <a:defRPr sz="1200">
                <a:solidFill>
                  <a:schemeClr val="tx1"/>
                </a:solidFill>
                <a:latin typeface="Times New Roman" pitchFamily="18" charset="0"/>
              </a:defRPr>
            </a:lvl4pPr>
            <a:lvl5pPr marL="2096491" indent="-232943" algn="l" defTabSz="946333" eaLnBrk="0" hangingPunct="0">
              <a:spcBef>
                <a:spcPct val="30000"/>
              </a:spcBef>
              <a:defRPr sz="1200">
                <a:solidFill>
                  <a:schemeClr val="tx1"/>
                </a:solidFill>
                <a:latin typeface="Times New Roman" pitchFamily="18" charset="0"/>
              </a:defRPr>
            </a:lvl5pPr>
            <a:lvl6pPr marL="2562377" indent="-232943" defTabSz="946333" eaLnBrk="0" fontAlgn="base" hangingPunct="0">
              <a:spcBef>
                <a:spcPct val="30000"/>
              </a:spcBef>
              <a:spcAft>
                <a:spcPct val="0"/>
              </a:spcAft>
              <a:defRPr sz="1200">
                <a:solidFill>
                  <a:schemeClr val="tx1"/>
                </a:solidFill>
                <a:latin typeface="Times New Roman" pitchFamily="18" charset="0"/>
              </a:defRPr>
            </a:lvl6pPr>
            <a:lvl7pPr marL="3028264" indent="-232943" defTabSz="946333" eaLnBrk="0" fontAlgn="base" hangingPunct="0">
              <a:spcBef>
                <a:spcPct val="30000"/>
              </a:spcBef>
              <a:spcAft>
                <a:spcPct val="0"/>
              </a:spcAft>
              <a:defRPr sz="1200">
                <a:solidFill>
                  <a:schemeClr val="tx1"/>
                </a:solidFill>
                <a:latin typeface="Times New Roman" pitchFamily="18" charset="0"/>
              </a:defRPr>
            </a:lvl7pPr>
            <a:lvl8pPr marL="3494151" indent="-232943" defTabSz="946333" eaLnBrk="0" fontAlgn="base" hangingPunct="0">
              <a:spcBef>
                <a:spcPct val="30000"/>
              </a:spcBef>
              <a:spcAft>
                <a:spcPct val="0"/>
              </a:spcAft>
              <a:defRPr sz="1200">
                <a:solidFill>
                  <a:schemeClr val="tx1"/>
                </a:solidFill>
                <a:latin typeface="Times New Roman" pitchFamily="18" charset="0"/>
              </a:defRPr>
            </a:lvl8pPr>
            <a:lvl9pPr marL="3960038" indent="-232943" defTabSz="946333"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3FAA26A4-83AE-4483-A517-54A36F539C5D}" type="slidenum">
              <a:rPr lang="en-US" altLang="en-US" smtClean="0"/>
              <a:pPr algn="r" eaLnBrk="1" hangingPunct="1">
                <a:spcBef>
                  <a:spcPct val="0"/>
                </a:spcBef>
              </a:pPr>
              <a:t>6</a:t>
            </a:fld>
            <a:endParaRPr lang="en-US" altLang="en-US"/>
          </a:p>
        </p:txBody>
      </p:sp>
    </p:spTree>
    <p:extLst>
      <p:ext uri="{BB962C8B-B14F-4D97-AF65-F5344CB8AC3E}">
        <p14:creationId xmlns:p14="http://schemas.microsoft.com/office/powerpoint/2010/main" val="1865184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230CFA-805A-4FD3-B3A0-DAAA5993DA17}" type="slidenum">
              <a:rPr lang="en-IN" smtClean="0"/>
              <a:t>7</a:t>
            </a:fld>
            <a:endParaRPr lang="en-IN" dirty="0"/>
          </a:p>
        </p:txBody>
      </p:sp>
    </p:spTree>
    <p:extLst>
      <p:ext uri="{BB962C8B-B14F-4D97-AF65-F5344CB8AC3E}">
        <p14:creationId xmlns:p14="http://schemas.microsoft.com/office/powerpoint/2010/main" val="2191540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Screening levels are based on a</a:t>
            </a:r>
            <a:r>
              <a:rPr lang="en-US" baseline="0" dirty="0"/>
              <a:t> preliminary scientific evaluation of potential toxic effects.</a:t>
            </a:r>
          </a:p>
          <a:p>
            <a:endParaRPr lang="en-US" baseline="0" dirty="0"/>
          </a:p>
          <a:p>
            <a:r>
              <a:rPr lang="en-US" baseline="0" dirty="0"/>
              <a:t>Regulatory targets are developed after a comprehensive evaluation of potential toxic effects and current exposure levels. DPR management has determined that current exposure levels need to reduced down to the target concentration. The regulatory target is based on the scientific evaluation, but also takes into account the uncertainties in the evaluation, severity of potential toxic effects, potential changes in use of other pesticides, and other factors.</a:t>
            </a:r>
            <a:endParaRPr lang="en-US" dirty="0"/>
          </a:p>
        </p:txBody>
      </p:sp>
      <p:sp>
        <p:nvSpPr>
          <p:cNvPr id="4" name="Slide Number Placeholder 3"/>
          <p:cNvSpPr>
            <a:spLocks noGrp="1"/>
          </p:cNvSpPr>
          <p:nvPr>
            <p:ph type="sldNum" sz="quarter" idx="10"/>
          </p:nvPr>
        </p:nvSpPr>
        <p:spPr/>
        <p:txBody>
          <a:bodyPr/>
          <a:lstStyle/>
          <a:p>
            <a:pPr>
              <a:defRPr/>
            </a:pPr>
            <a:fld id="{4447983D-EA18-49FC-9DB5-54CCD75D67DB}" type="slidenum">
              <a:rPr lang="en-US" smtClean="0"/>
              <a:pPr>
                <a:defRPr/>
              </a:pPr>
              <a:t>8</a:t>
            </a:fld>
            <a:endParaRPr lang="en-US"/>
          </a:p>
        </p:txBody>
      </p:sp>
    </p:spTree>
    <p:extLst>
      <p:ext uri="{BB962C8B-B14F-4D97-AF65-F5344CB8AC3E}">
        <p14:creationId xmlns:p14="http://schemas.microsoft.com/office/powerpoint/2010/main" val="302643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230CFA-805A-4FD3-B3A0-DAAA5993DA17}" type="slidenum">
              <a:rPr lang="en-IN" smtClean="0"/>
              <a:t>11</a:t>
            </a:fld>
            <a:endParaRPr lang="en-IN" dirty="0"/>
          </a:p>
        </p:txBody>
      </p:sp>
    </p:spTree>
    <p:extLst>
      <p:ext uri="{BB962C8B-B14F-4D97-AF65-F5344CB8AC3E}">
        <p14:creationId xmlns:p14="http://schemas.microsoft.com/office/powerpoint/2010/main" val="1553822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230CFA-805A-4FD3-B3A0-DAAA5993DA17}" type="slidenum">
              <a:rPr lang="en-IN" smtClean="0"/>
              <a:t>12</a:t>
            </a:fld>
            <a:endParaRPr lang="en-IN" dirty="0"/>
          </a:p>
        </p:txBody>
      </p:sp>
    </p:spTree>
    <p:extLst>
      <p:ext uri="{BB962C8B-B14F-4D97-AF65-F5344CB8AC3E}">
        <p14:creationId xmlns:p14="http://schemas.microsoft.com/office/powerpoint/2010/main" val="1199263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a:t>Click icon to add picture</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045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8"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56172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00786568"/>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6"/>
                </a:solidFill>
                <a:latin typeface="Arial Black" panose="020B0A04020102020204" pitchFamily="34" charset="0"/>
              </a:rPr>
              <a:t>FR</a:t>
            </a:r>
            <a:endParaRPr lang="en-IN" sz="3400" b="1" dirty="0">
              <a:solidFill>
                <a:schemeClr val="accent6"/>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24"/>
            <a:ext cx="10835122" cy="450503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3430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6"/>
                </a:solidFill>
                <a:latin typeface="Arial Black" panose="020B0A04020102020204" pitchFamily="34" charset="0"/>
              </a:rPr>
              <a:t>FR</a:t>
            </a:r>
            <a:endParaRPr lang="en-IN" sz="3400" b="1" dirty="0">
              <a:solidFill>
                <a:schemeClr val="accent6"/>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044"/>
            <a:ext cx="5181600" cy="452591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44"/>
            <a:ext cx="5181600" cy="452591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48131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6"/>
                </a:solidFill>
                <a:latin typeface="Arial Black" panose="020B0A04020102020204" pitchFamily="34" charset="0"/>
              </a:rPr>
              <a:t>FR</a:t>
            </a:r>
            <a:endParaRPr lang="en-IN" sz="3400" b="1" dirty="0">
              <a:solidFill>
                <a:schemeClr val="accent6"/>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78" y="1681163"/>
            <a:ext cx="5382501" cy="823912"/>
          </a:xfrm>
          <a:prstGeom prst="rect">
            <a:avLst/>
          </a:prstGeom>
        </p:spPr>
        <p:txBody>
          <a:bodyPr anchor="b"/>
          <a:lstStyle>
            <a:lvl1pPr marL="0" indent="0">
              <a:buNone/>
              <a:defRPr lang="en-US" b="1" dirty="0">
                <a:solidFill>
                  <a:schemeClr val="accent6"/>
                </a:solidFill>
              </a:defRPr>
            </a:lvl1pPr>
          </a:lstStyle>
          <a:p>
            <a:pPr marL="228600" lvl="0" indent="-228600"/>
            <a:r>
              <a:rPr lang="en-US"/>
              <a:t>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0" y="2505075"/>
            <a:ext cx="5183188" cy="3684588"/>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8" y="2505075"/>
            <a:ext cx="5391749" cy="3684588"/>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2267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713"/>
            <a:ext cx="5803672" cy="4341862"/>
          </a:xfrm>
          <a:prstGeom prst="rect">
            <a:avLst/>
          </a:prstGeom>
        </p:spPr>
        <p:txBody>
          <a:bodyPr/>
          <a:lstStyle>
            <a:lvl1pPr>
              <a:buClr>
                <a:schemeClr val="accent2"/>
              </a:buClr>
              <a:defRPr sz="2400"/>
            </a:lvl1pPr>
            <a:lvl2pPr>
              <a:buClr>
                <a:schemeClr val="accent2"/>
              </a:buClr>
              <a:defRPr sz="2000"/>
            </a:lvl2pPr>
            <a:lvl3pPr>
              <a:buClr>
                <a:schemeClr val="accent2"/>
              </a:buClr>
              <a:defRPr sz="1800"/>
            </a:lvl3pPr>
            <a:lvl4pPr>
              <a:buClr>
                <a:schemeClr val="accent2"/>
              </a:buClr>
              <a:defRPr sz="1600"/>
            </a:lvl4pPr>
            <a:lvl5pPr>
              <a:buClr>
                <a:schemeClr val="accent2"/>
              </a:buCl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26537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IN" dirty="0"/>
              <a:t>Click To Edit Master Title Style</a:t>
            </a:r>
            <a:endParaRPr lang="en-US"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49970" y="2271860"/>
            <a:ext cx="5715017" cy="43607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614302603"/>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C52C5C1-EC33-44C1-9D54-A1058BBF1812}"/>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IN" smtClean="0"/>
              <a:t>‹#›</a:t>
            </a:fld>
            <a:endParaRPr lang="en-IN" dirty="0"/>
          </a:p>
        </p:txBody>
      </p:sp>
    </p:spTree>
    <p:extLst>
      <p:ext uri="{BB962C8B-B14F-4D97-AF65-F5344CB8AC3E}">
        <p14:creationId xmlns:p14="http://schemas.microsoft.com/office/powerpoint/2010/main" val="3419906843"/>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E8A2C98-F26E-415A-B931-1B89CA46C1CF}"/>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3" name="Title 1" title="Title ">
            <a:extLst>
              <a:ext uri="{FF2B5EF4-FFF2-40B4-BE49-F238E27FC236}">
                <a16:creationId xmlns:a16="http://schemas.microsoft.com/office/drawing/2014/main" id="{59067A2C-FE71-4381-BE51-08DAC5E4354A}"/>
              </a:ext>
            </a:extLst>
          </p:cNvPr>
          <p:cNvSpPr>
            <a:spLocks noGrp="1"/>
          </p:cNvSpPr>
          <p:nvPr>
            <p:ph type="title" hasCustomPrompt="1"/>
          </p:nvPr>
        </p:nvSpPr>
        <p:spPr>
          <a:xfrm>
            <a:off x="518678" y="209028"/>
            <a:ext cx="8333222" cy="1215566"/>
          </a:xfrm>
          <a:prstGeom prst="rect">
            <a:avLst/>
          </a:prstGeom>
        </p:spPr>
        <p:txBody>
          <a:bodyPr anchor="b">
            <a:normAutofit/>
          </a:bodyPr>
          <a:lstStyle>
            <a:lvl1pPr>
              <a:defRPr sz="4400" b="1">
                <a:solidFill>
                  <a:schemeClr val="accent1"/>
                </a:solidFill>
              </a:defRPr>
            </a:lvl1pPr>
          </a:lstStyle>
          <a:p>
            <a:r>
              <a:rPr lang="en-US" dirty="0"/>
              <a:t>Click to Edit Master Title Style </a:t>
            </a:r>
            <a:endParaRPr lang="en-IN" dirty="0"/>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t>‹#›</a:t>
            </a:fld>
            <a:endParaRPr lang="en-IN" dirty="0"/>
          </a:p>
        </p:txBody>
      </p:sp>
    </p:spTree>
    <p:extLst>
      <p:ext uri="{BB962C8B-B14F-4D97-AF65-F5344CB8AC3E}">
        <p14:creationId xmlns:p14="http://schemas.microsoft.com/office/powerpoint/2010/main" val="65841909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E2EB-00DF-4EBA-BF1F-D37805D45585}"/>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5891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a:t>Click icon to add picture</a:t>
            </a:r>
            <a:endParaRPr lang="en-IN"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123998309"/>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3" pos="143" userDrawn="1">
          <p15:clr>
            <a:srgbClr val="FBAE40"/>
          </p15:clr>
        </p15:guide>
        <p15:guide id="4" orient="horz" pos="4170" userDrawn="1">
          <p15:clr>
            <a:srgbClr val="FBAE40"/>
          </p15:clr>
        </p15:guide>
        <p15:guide id="5" pos="7537" userDrawn="1">
          <p15:clr>
            <a:srgbClr val="FBAE40"/>
          </p15:clr>
        </p15:guide>
        <p15:guide id="6" orient="horz" pos="14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ub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oAutofit/>
          </a:bodyPr>
          <a:lstStyle>
            <a:lvl1pPr algn="l">
              <a:defRPr sz="3200" spc="300"/>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625512"/>
            <a:ext cx="4018722" cy="4636392"/>
          </a:xfrm>
        </p:spPr>
        <p:txBody>
          <a:bodyPr lIns="0" rIns="0">
            <a:norm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Picture Placeholder 52">
            <a:extLst>
              <a:ext uri="{FF2B5EF4-FFF2-40B4-BE49-F238E27FC236}">
                <a16:creationId xmlns:a16="http://schemas.microsoft.com/office/drawing/2014/main" id="{86917B65-8F50-454E-AF7E-D53FE2DE8F04}"/>
              </a:ext>
            </a:extLst>
          </p:cNvPr>
          <p:cNvSpPr>
            <a:spLocks noGrp="1"/>
          </p:cNvSpPr>
          <p:nvPr>
            <p:ph type="pic" sz="quarter" idx="14"/>
          </p:nvPr>
        </p:nvSpPr>
        <p:spPr>
          <a:xfrm>
            <a:off x="0" y="-19878"/>
            <a:ext cx="7406905" cy="6866810"/>
          </a:xfrm>
          <a:custGeom>
            <a:avLst/>
            <a:gdLst>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2000 w 5251939"/>
              <a:gd name="connsiteY12" fmla="*/ 4878432 h 4878432"/>
              <a:gd name="connsiteX13" fmla="*/ 4570834 w 5251939"/>
              <a:gd name="connsiteY13" fmla="*/ 4878432 h 4878432"/>
              <a:gd name="connsiteX14" fmla="*/ 4570834 w 5251939"/>
              <a:gd name="connsiteY14" fmla="*/ 3563909 h 4878432"/>
              <a:gd name="connsiteX15" fmla="*/ 3890895 w 5251939"/>
              <a:gd name="connsiteY15" fmla="*/ 3563909 h 4878432"/>
              <a:gd name="connsiteX16" fmla="*/ 3890895 w 5251939"/>
              <a:gd name="connsiteY16" fmla="*/ 4878432 h 4878432"/>
              <a:gd name="connsiteX17" fmla="*/ 3297114 w 5251939"/>
              <a:gd name="connsiteY17" fmla="*/ 4878432 h 4878432"/>
              <a:gd name="connsiteX18" fmla="*/ 3297114 w 5251939"/>
              <a:gd name="connsiteY18" fmla="*/ 3911406 h 4878432"/>
              <a:gd name="connsiteX19" fmla="*/ 2617175 w 5251939"/>
              <a:gd name="connsiteY19" fmla="*/ 3911406 h 4878432"/>
              <a:gd name="connsiteX20" fmla="*/ 2617175 w 5251939"/>
              <a:gd name="connsiteY20" fmla="*/ 4324451 h 4878432"/>
              <a:gd name="connsiteX21" fmla="*/ 1968893 w 5251939"/>
              <a:gd name="connsiteY21" fmla="*/ 4324451 h 4878432"/>
              <a:gd name="connsiteX22" fmla="*/ 1968893 w 5251939"/>
              <a:gd name="connsiteY22" fmla="*/ 4878432 h 4878432"/>
              <a:gd name="connsiteX23" fmla="*/ 1312985 w 5251939"/>
              <a:gd name="connsiteY23" fmla="*/ 4878432 h 4878432"/>
              <a:gd name="connsiteX24" fmla="*/ 1312985 w 5251939"/>
              <a:gd name="connsiteY24" fmla="*/ 4324451 h 4878432"/>
              <a:gd name="connsiteX25" fmla="*/ 642230 w 5251939"/>
              <a:gd name="connsiteY25" fmla="*/ 4324451 h 4878432"/>
              <a:gd name="connsiteX26" fmla="*/ 642230 w 5251939"/>
              <a:gd name="connsiteY26" fmla="*/ 3624890 h 4878432"/>
              <a:gd name="connsiteX27" fmla="*/ 0 w 5251939"/>
              <a:gd name="connsiteY27" fmla="*/ 3624890 h 4878432"/>
              <a:gd name="connsiteX28" fmla="*/ 0 w 5251939"/>
              <a:gd name="connsiteY28" fmla="*/ 375409 h 4878432"/>
              <a:gd name="connsiteX29" fmla="*/ 633046 w 5251939"/>
              <a:gd name="connsiteY29" fmla="*/ 375409 h 4878432"/>
              <a:gd name="connsiteX30" fmla="*/ 633046 w 5251939"/>
              <a:gd name="connsiteY30" fmla="*/ 1379096 h 4878432"/>
              <a:gd name="connsiteX31" fmla="*/ 1312985 w 5251939"/>
              <a:gd name="connsiteY31" fmla="*/ 1379096 h 4878432"/>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2000 w 5251939"/>
              <a:gd name="connsiteY12" fmla="*/ 4878432 h 4878432"/>
              <a:gd name="connsiteX13" fmla="*/ 4570834 w 5251939"/>
              <a:gd name="connsiteY13" fmla="*/ 3563909 h 4878432"/>
              <a:gd name="connsiteX14" fmla="*/ 3890895 w 5251939"/>
              <a:gd name="connsiteY14" fmla="*/ 3563909 h 4878432"/>
              <a:gd name="connsiteX15" fmla="*/ 3890895 w 5251939"/>
              <a:gd name="connsiteY15" fmla="*/ 4878432 h 4878432"/>
              <a:gd name="connsiteX16" fmla="*/ 3297114 w 5251939"/>
              <a:gd name="connsiteY16" fmla="*/ 4878432 h 4878432"/>
              <a:gd name="connsiteX17" fmla="*/ 3297114 w 5251939"/>
              <a:gd name="connsiteY17" fmla="*/ 3911406 h 4878432"/>
              <a:gd name="connsiteX18" fmla="*/ 2617175 w 5251939"/>
              <a:gd name="connsiteY18" fmla="*/ 3911406 h 4878432"/>
              <a:gd name="connsiteX19" fmla="*/ 2617175 w 5251939"/>
              <a:gd name="connsiteY19" fmla="*/ 4324451 h 4878432"/>
              <a:gd name="connsiteX20" fmla="*/ 1968893 w 5251939"/>
              <a:gd name="connsiteY20" fmla="*/ 4324451 h 4878432"/>
              <a:gd name="connsiteX21" fmla="*/ 1968893 w 5251939"/>
              <a:gd name="connsiteY21" fmla="*/ 4878432 h 4878432"/>
              <a:gd name="connsiteX22" fmla="*/ 1312985 w 5251939"/>
              <a:gd name="connsiteY22" fmla="*/ 4878432 h 4878432"/>
              <a:gd name="connsiteX23" fmla="*/ 1312985 w 5251939"/>
              <a:gd name="connsiteY23" fmla="*/ 4324451 h 4878432"/>
              <a:gd name="connsiteX24" fmla="*/ 642230 w 5251939"/>
              <a:gd name="connsiteY24" fmla="*/ 4324451 h 4878432"/>
              <a:gd name="connsiteX25" fmla="*/ 642230 w 5251939"/>
              <a:gd name="connsiteY25" fmla="*/ 3624890 h 4878432"/>
              <a:gd name="connsiteX26" fmla="*/ 0 w 5251939"/>
              <a:gd name="connsiteY26" fmla="*/ 3624890 h 4878432"/>
              <a:gd name="connsiteX27" fmla="*/ 0 w 5251939"/>
              <a:gd name="connsiteY27" fmla="*/ 375409 h 4878432"/>
              <a:gd name="connsiteX28" fmla="*/ 633046 w 5251939"/>
              <a:gd name="connsiteY28" fmla="*/ 375409 h 4878432"/>
              <a:gd name="connsiteX29" fmla="*/ 633046 w 5251939"/>
              <a:gd name="connsiteY29" fmla="*/ 1379096 h 4878432"/>
              <a:gd name="connsiteX30" fmla="*/ 1312985 w 5251939"/>
              <a:gd name="connsiteY30" fmla="*/ 1379096 h 4878432"/>
              <a:gd name="connsiteX31" fmla="*/ 1312985 w 5251939"/>
              <a:gd name="connsiteY31" fmla="*/ 0 h 4878432"/>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0834 w 5251939"/>
              <a:gd name="connsiteY12" fmla="*/ 3563909 h 4878432"/>
              <a:gd name="connsiteX13" fmla="*/ 3890895 w 5251939"/>
              <a:gd name="connsiteY13" fmla="*/ 3563909 h 4878432"/>
              <a:gd name="connsiteX14" fmla="*/ 3890895 w 5251939"/>
              <a:gd name="connsiteY14" fmla="*/ 4878432 h 4878432"/>
              <a:gd name="connsiteX15" fmla="*/ 3297114 w 5251939"/>
              <a:gd name="connsiteY15" fmla="*/ 4878432 h 4878432"/>
              <a:gd name="connsiteX16" fmla="*/ 3297114 w 5251939"/>
              <a:gd name="connsiteY16" fmla="*/ 3911406 h 4878432"/>
              <a:gd name="connsiteX17" fmla="*/ 2617175 w 5251939"/>
              <a:gd name="connsiteY17" fmla="*/ 3911406 h 4878432"/>
              <a:gd name="connsiteX18" fmla="*/ 2617175 w 5251939"/>
              <a:gd name="connsiteY18" fmla="*/ 4324451 h 4878432"/>
              <a:gd name="connsiteX19" fmla="*/ 1968893 w 5251939"/>
              <a:gd name="connsiteY19" fmla="*/ 4324451 h 4878432"/>
              <a:gd name="connsiteX20" fmla="*/ 1968893 w 5251939"/>
              <a:gd name="connsiteY20" fmla="*/ 4878432 h 4878432"/>
              <a:gd name="connsiteX21" fmla="*/ 1312985 w 5251939"/>
              <a:gd name="connsiteY21" fmla="*/ 4878432 h 4878432"/>
              <a:gd name="connsiteX22" fmla="*/ 1312985 w 5251939"/>
              <a:gd name="connsiteY22" fmla="*/ 4324451 h 4878432"/>
              <a:gd name="connsiteX23" fmla="*/ 642230 w 5251939"/>
              <a:gd name="connsiteY23" fmla="*/ 4324451 h 4878432"/>
              <a:gd name="connsiteX24" fmla="*/ 642230 w 5251939"/>
              <a:gd name="connsiteY24" fmla="*/ 3624890 h 4878432"/>
              <a:gd name="connsiteX25" fmla="*/ 0 w 5251939"/>
              <a:gd name="connsiteY25" fmla="*/ 3624890 h 4878432"/>
              <a:gd name="connsiteX26" fmla="*/ 0 w 5251939"/>
              <a:gd name="connsiteY26" fmla="*/ 375409 h 4878432"/>
              <a:gd name="connsiteX27" fmla="*/ 633046 w 5251939"/>
              <a:gd name="connsiteY27" fmla="*/ 375409 h 4878432"/>
              <a:gd name="connsiteX28" fmla="*/ 633046 w 5251939"/>
              <a:gd name="connsiteY28" fmla="*/ 1379096 h 4878432"/>
              <a:gd name="connsiteX29" fmla="*/ 1312985 w 5251939"/>
              <a:gd name="connsiteY29" fmla="*/ 1379096 h 4878432"/>
              <a:gd name="connsiteX30" fmla="*/ 1312985 w 5251939"/>
              <a:gd name="connsiteY30" fmla="*/ 0 h 48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51939" h="4878432">
                <a:moveTo>
                  <a:pt x="1312985" y="0"/>
                </a:moveTo>
                <a:lnTo>
                  <a:pt x="1975340" y="0"/>
                </a:lnTo>
                <a:lnTo>
                  <a:pt x="1975340" y="982231"/>
                </a:lnTo>
                <a:lnTo>
                  <a:pt x="2648832" y="982231"/>
                </a:lnTo>
                <a:lnTo>
                  <a:pt x="2648832" y="1148083"/>
                </a:lnTo>
                <a:lnTo>
                  <a:pt x="3328771" y="1148083"/>
                </a:lnTo>
                <a:lnTo>
                  <a:pt x="3328771" y="0"/>
                </a:lnTo>
                <a:lnTo>
                  <a:pt x="4572000" y="0"/>
                </a:lnTo>
                <a:lnTo>
                  <a:pt x="4572000" y="1000460"/>
                </a:lnTo>
                <a:lnTo>
                  <a:pt x="5251939" y="1000460"/>
                </a:lnTo>
                <a:lnTo>
                  <a:pt x="5251939" y="4279967"/>
                </a:lnTo>
                <a:lnTo>
                  <a:pt x="4572000" y="4279967"/>
                </a:lnTo>
                <a:cubicBezTo>
                  <a:pt x="4571611" y="4041281"/>
                  <a:pt x="4571223" y="3802595"/>
                  <a:pt x="4570834" y="3563909"/>
                </a:cubicBezTo>
                <a:lnTo>
                  <a:pt x="3890895" y="3563909"/>
                </a:lnTo>
                <a:lnTo>
                  <a:pt x="3890895" y="4878432"/>
                </a:lnTo>
                <a:lnTo>
                  <a:pt x="3297114" y="4878432"/>
                </a:lnTo>
                <a:lnTo>
                  <a:pt x="3297114" y="3911406"/>
                </a:lnTo>
                <a:lnTo>
                  <a:pt x="2617175" y="3911406"/>
                </a:lnTo>
                <a:lnTo>
                  <a:pt x="2617175" y="4324451"/>
                </a:lnTo>
                <a:lnTo>
                  <a:pt x="1968893" y="4324451"/>
                </a:lnTo>
                <a:lnTo>
                  <a:pt x="1968893" y="4878432"/>
                </a:lnTo>
                <a:lnTo>
                  <a:pt x="1312985" y="4878432"/>
                </a:lnTo>
                <a:lnTo>
                  <a:pt x="1312985" y="4324451"/>
                </a:lnTo>
                <a:lnTo>
                  <a:pt x="642230" y="4324451"/>
                </a:lnTo>
                <a:lnTo>
                  <a:pt x="642230" y="3624890"/>
                </a:lnTo>
                <a:lnTo>
                  <a:pt x="0" y="3624890"/>
                </a:lnTo>
                <a:lnTo>
                  <a:pt x="0" y="375409"/>
                </a:lnTo>
                <a:lnTo>
                  <a:pt x="633046" y="375409"/>
                </a:lnTo>
                <a:lnTo>
                  <a:pt x="633046" y="1379096"/>
                </a:lnTo>
                <a:lnTo>
                  <a:pt x="1312985" y="1379096"/>
                </a:lnTo>
                <a:lnTo>
                  <a:pt x="1312985" y="0"/>
                </a:lnTo>
                <a:close/>
              </a:path>
            </a:pathLst>
          </a:custGeom>
          <a:effectLst>
            <a:innerShdw blurRad="254000" dist="127000">
              <a:prstClr val="black">
                <a:alpha val="50000"/>
              </a:prstClr>
            </a:innerShdw>
          </a:effectLst>
        </p:spPr>
        <p:txBody>
          <a:bodyPr wrap="square" anchor="ctr">
            <a:noAutofit/>
          </a:bodyPr>
          <a:lstStyle>
            <a:lvl1pPr marL="0" indent="0" algn="ctr">
              <a:buNone/>
              <a:defRPr/>
            </a:lvl1pPr>
          </a:lstStyle>
          <a:p>
            <a:r>
              <a:rPr lang="en-US"/>
              <a:t>Click icon to add picture</a:t>
            </a:r>
            <a:endParaRPr lang="en-US" dirty="0"/>
          </a:p>
        </p:txBody>
      </p:sp>
      <p:sp>
        <p:nvSpPr>
          <p:cNvPr id="58" name="Text Placeholder 2">
            <a:extLst>
              <a:ext uri="{FF2B5EF4-FFF2-40B4-BE49-F238E27FC236}">
                <a16:creationId xmlns:a16="http://schemas.microsoft.com/office/drawing/2014/main" id="{75065C5E-8027-4266-B6BE-BA117C6F7ACA}"/>
              </a:ext>
            </a:extLst>
          </p:cNvPr>
          <p:cNvSpPr>
            <a:spLocks noGrp="1"/>
          </p:cNvSpPr>
          <p:nvPr>
            <p:ph type="body" idx="13" hasCustomPrompt="1"/>
          </p:nvPr>
        </p:nvSpPr>
        <p:spPr>
          <a:xfrm>
            <a:off x="7819116" y="1003687"/>
            <a:ext cx="3991884" cy="407670"/>
          </a:xfrm>
        </p:spPr>
        <p:txBody>
          <a:bodyPr lIns="0" rIns="0" anchor="ctr">
            <a:noAutofit/>
          </a:bodyPr>
          <a:lstStyle>
            <a:lvl1pPr marL="0" indent="0">
              <a:buNone/>
              <a:defRPr sz="20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59" name="Slide Number Placeholder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2534742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rgbClr val="EAB200"/>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3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tx1"/>
                </a:solidFill>
              </a:defRPr>
            </a:lvl1pPr>
          </a:lstStyle>
          <a:p>
            <a:r>
              <a:rPr lang="en-US"/>
              <a:t>Click icon to add picture</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IN" dirty="0"/>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t>‹#›</a:t>
            </a:fld>
            <a:endParaRPr lang="en-IN" dirty="0"/>
          </a:p>
        </p:txBody>
      </p:sp>
    </p:spTree>
    <p:extLst>
      <p:ext uri="{BB962C8B-B14F-4D97-AF65-F5344CB8AC3E}">
        <p14:creationId xmlns:p14="http://schemas.microsoft.com/office/powerpoint/2010/main" val="3442230584"/>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365760" anchor="ctr">
            <a:noAutofit/>
          </a:bodyPr>
          <a:lstStyle>
            <a:lvl1pPr marL="0" indent="0" algn="r">
              <a:buNone/>
              <a:defRPr>
                <a:solidFill>
                  <a:schemeClr val="tx1"/>
                </a:solidFill>
              </a:defRPr>
            </a:lvl1pPr>
          </a:lstStyle>
          <a:p>
            <a:r>
              <a:rPr lang="en-US"/>
              <a:t>Click icon to add picture</a:t>
            </a:r>
            <a:endParaRPr lang="en-IN"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2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17" name="TextBox 16">
            <a:extLst>
              <a:ext uri="{FF2B5EF4-FFF2-40B4-BE49-F238E27FC236}">
                <a16:creationId xmlns:a16="http://schemas.microsoft.com/office/drawing/2014/main" id="{3EB154C1-CE47-4220-9832-4FD0868A64A8}"/>
              </a:ext>
            </a:extLst>
          </p:cNvPr>
          <p:cNvSpPr txBox="1"/>
          <p:nvPr userDrawn="1"/>
        </p:nvSpPr>
        <p:spPr>
          <a:xfrm>
            <a:off x="11073384" y="237744"/>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IN" dirty="0"/>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t>‹#›</a:t>
            </a:fld>
            <a:endParaRPr lang="en-IN" dirty="0"/>
          </a:p>
        </p:txBody>
      </p:sp>
    </p:spTree>
    <p:extLst>
      <p:ext uri="{BB962C8B-B14F-4D97-AF65-F5344CB8AC3E}">
        <p14:creationId xmlns:p14="http://schemas.microsoft.com/office/powerpoint/2010/main" val="428311092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dirty="0"/>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IN"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3256540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4F49194-9068-41AA-B460-962319BF96A4}"/>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220047707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8" y="235732"/>
            <a:ext cx="814647" cy="615553"/>
          </a:xfrm>
          <a:prstGeom prst="rect">
            <a:avLst/>
          </a:prstGeom>
          <a:noFill/>
        </p:spPr>
        <p:txBody>
          <a:bodyPr wrap="none" rtlCol="0">
            <a:spAutoFit/>
          </a:bodyPr>
          <a:lstStyle/>
          <a:p>
            <a:r>
              <a:rPr lang="en-US" sz="3400" b="1" dirty="0">
                <a:solidFill>
                  <a:schemeClr val="accent1"/>
                </a:solidFill>
                <a:latin typeface="Arial Black" panose="020B0A04020102020204" pitchFamily="34" charset="0"/>
              </a:rPr>
              <a:t>FR</a:t>
            </a:r>
            <a:endParaRPr lang="en-IN" sz="3400" b="1" dirty="0">
              <a:solidFill>
                <a:schemeClr val="accent1"/>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IN" dirty="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t>‹#›</a:t>
            </a:fld>
            <a:endParaRPr lang="en-IN"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Tree>
    <p:extLst>
      <p:ext uri="{BB962C8B-B14F-4D97-AF65-F5344CB8AC3E}">
        <p14:creationId xmlns:p14="http://schemas.microsoft.com/office/powerpoint/2010/main" val="341506091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42375767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ZA" dirty="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dirty="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a:t>Click icon to add picture</a:t>
            </a:r>
            <a:endParaRPr lang="en-IN" dirty="0"/>
          </a:p>
        </p:txBody>
      </p:sp>
    </p:spTree>
    <p:extLst>
      <p:ext uri="{BB962C8B-B14F-4D97-AF65-F5344CB8AC3E}">
        <p14:creationId xmlns:p14="http://schemas.microsoft.com/office/powerpoint/2010/main" val="383905128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IN" dirty="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IN" smtClean="0"/>
              <a:pPr/>
              <a:t>‹#›</a:t>
            </a:fld>
            <a:endParaRPr lang="en-IN" dirty="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5648850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5" r:id="rId3"/>
    <p:sldLayoutId id="2147483706" r:id="rId4"/>
    <p:sldLayoutId id="2147483708" r:id="rId5"/>
    <p:sldLayoutId id="2147483704" r:id="rId6"/>
    <p:sldLayoutId id="2147483689" r:id="rId7"/>
    <p:sldLayoutId id="2147483668" r:id="rId8"/>
    <p:sldLayoutId id="2147483707" r:id="rId9"/>
    <p:sldLayoutId id="2147483710" r:id="rId10"/>
    <p:sldLayoutId id="2147483711" r:id="rId11"/>
    <p:sldLayoutId id="2147483712" r:id="rId12"/>
    <p:sldLayoutId id="2147483713" r:id="rId13"/>
    <p:sldLayoutId id="2147483714" r:id="rId14"/>
    <p:sldLayoutId id="2147483715" r:id="rId15"/>
    <p:sldLayoutId id="2147483716" r:id="rId16"/>
    <p:sldLayoutId id="2147483692" r:id="rId17"/>
    <p:sldLayoutId id="2147483697" r:id="rId18"/>
    <p:sldLayoutId id="2147483674" r:id="rId19"/>
    <p:sldLayoutId id="2147483717" r:id="rId20"/>
  </p:sldLayoutIdLst>
  <p:hf hdr="0" ftr="0" dt="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E11BF-33A5-4653-A144-CCCBACF58C30}"/>
              </a:ext>
            </a:extLst>
          </p:cNvPr>
          <p:cNvSpPr>
            <a:spLocks noGrp="1"/>
          </p:cNvSpPr>
          <p:nvPr>
            <p:ph type="title"/>
          </p:nvPr>
        </p:nvSpPr>
        <p:spPr>
          <a:xfrm>
            <a:off x="531378" y="1308483"/>
            <a:ext cx="7342622" cy="3739768"/>
          </a:xfrm>
        </p:spPr>
        <p:txBody>
          <a:bodyPr>
            <a:normAutofit/>
          </a:bodyPr>
          <a:lstStyle/>
          <a:p>
            <a:pPr algn="ctr"/>
            <a:r>
              <a:rPr lang="en-US" sz="5000" spc="-300" dirty="0">
                <a:latin typeface="Calibri" panose="020F0502020204030204" pitchFamily="34" charset="0"/>
                <a:ea typeface="Lato Black" panose="020F0502020204030203" pitchFamily="34" charset="0"/>
                <a:cs typeface="Calibri" panose="020F0502020204030204" pitchFamily="34" charset="0"/>
              </a:rPr>
              <a:t>Overview of </a:t>
            </a:r>
            <a:br>
              <a:rPr lang="en-US" sz="5000" spc="-300" dirty="0">
                <a:latin typeface="Calibri" panose="020F0502020204030204" pitchFamily="34" charset="0"/>
                <a:ea typeface="Lato Black" panose="020F0502020204030203" pitchFamily="34" charset="0"/>
                <a:cs typeface="Calibri" panose="020F0502020204030204" pitchFamily="34" charset="0"/>
              </a:rPr>
            </a:br>
            <a:r>
              <a:rPr lang="en-US" sz="5000" spc="-300" dirty="0">
                <a:latin typeface="Calibri" panose="020F0502020204030204" pitchFamily="34" charset="0"/>
                <a:ea typeface="Lato Black" panose="020F0502020204030203" pitchFamily="34" charset="0"/>
                <a:cs typeface="Calibri" panose="020F0502020204030204" pitchFamily="34" charset="0"/>
              </a:rPr>
              <a:t>Pesticide Regulation </a:t>
            </a:r>
            <a:br>
              <a:rPr lang="en-US" sz="5000" spc="-300" dirty="0">
                <a:latin typeface="Calibri" panose="020F0502020204030204" pitchFamily="34" charset="0"/>
                <a:ea typeface="Lato Black" panose="020F0502020204030203" pitchFamily="34" charset="0"/>
                <a:cs typeface="Calibri" panose="020F0502020204030204" pitchFamily="34" charset="0"/>
              </a:rPr>
            </a:br>
            <a:r>
              <a:rPr lang="en-US" sz="5000" spc="-300" dirty="0">
                <a:latin typeface="Calibri" panose="020F0502020204030204" pitchFamily="34" charset="0"/>
                <a:ea typeface="Lato Black" panose="020F0502020204030203" pitchFamily="34" charset="0"/>
                <a:cs typeface="Calibri" panose="020F0502020204030204" pitchFamily="34" charset="0"/>
              </a:rPr>
              <a:t>and Pesticide Air Monitoring in Imperial County</a:t>
            </a:r>
            <a:endParaRPr lang="en-IN" b="0" dirty="0"/>
          </a:p>
        </p:txBody>
      </p:sp>
      <p:sp>
        <p:nvSpPr>
          <p:cNvPr id="7" name="Content Placeholder 6">
            <a:extLst>
              <a:ext uri="{FF2B5EF4-FFF2-40B4-BE49-F238E27FC236}">
                <a16:creationId xmlns:a16="http://schemas.microsoft.com/office/drawing/2014/main" id="{2482DBEC-EE72-4155-ACC5-87E80C5606A9}"/>
              </a:ext>
            </a:extLst>
          </p:cNvPr>
          <p:cNvSpPr>
            <a:spLocks noGrp="1"/>
          </p:cNvSpPr>
          <p:nvPr>
            <p:ph idx="1"/>
          </p:nvPr>
        </p:nvSpPr>
        <p:spPr>
          <a:xfrm>
            <a:off x="531378" y="4829175"/>
            <a:ext cx="6987022" cy="1892300"/>
          </a:xfrm>
        </p:spPr>
        <p:txBody>
          <a:bodyPr>
            <a:normAutofit/>
          </a:bodyPr>
          <a:lstStyle/>
          <a:p>
            <a:pPr marL="0" indent="0" algn="ctr">
              <a:spcBef>
                <a:spcPts val="0"/>
              </a:spcBef>
              <a:spcAft>
                <a:spcPts val="1200"/>
              </a:spcAft>
              <a:buNone/>
              <a:defRPr/>
            </a:pPr>
            <a:endParaRPr lang="en-US" altLang="en-US" sz="2000" dirty="0">
              <a:solidFill>
                <a:schemeClr val="accent1"/>
              </a:solidFill>
              <a:latin typeface="Calibri" panose="020F0502020204030204" pitchFamily="34" charset="0"/>
              <a:ea typeface="Lato Light" panose="020F0502020204030203" pitchFamily="34" charset="0"/>
            </a:endParaRPr>
          </a:p>
          <a:p>
            <a:pPr marL="0" indent="0" algn="ctr">
              <a:spcBef>
                <a:spcPts val="0"/>
              </a:spcBef>
              <a:spcAft>
                <a:spcPts val="1200"/>
              </a:spcAft>
              <a:buNone/>
              <a:defRPr/>
            </a:pPr>
            <a:r>
              <a:rPr lang="en-US" altLang="en-US" sz="2000" dirty="0">
                <a:solidFill>
                  <a:schemeClr val="accent1"/>
                </a:solidFill>
                <a:latin typeface="Calibri" panose="020F0502020204030204" pitchFamily="34" charset="0"/>
                <a:ea typeface="Lato Light" panose="020F0502020204030203" pitchFamily="34" charset="0"/>
              </a:rPr>
              <a:t>Edgar Vidrio</a:t>
            </a:r>
          </a:p>
          <a:p>
            <a:pPr marL="0" indent="0" algn="ctr">
              <a:spcBef>
                <a:spcPts val="0"/>
              </a:spcBef>
              <a:spcAft>
                <a:spcPts val="1200"/>
              </a:spcAft>
              <a:buNone/>
              <a:defRPr/>
            </a:pPr>
            <a:r>
              <a:rPr lang="en-US" altLang="en-US" sz="2000" dirty="0">
                <a:solidFill>
                  <a:schemeClr val="accent1"/>
                </a:solidFill>
                <a:latin typeface="Calibri" panose="020F0502020204030204" pitchFamily="34" charset="0"/>
                <a:ea typeface="Lato Light" panose="020F0502020204030203" pitchFamily="34" charset="0"/>
              </a:rPr>
              <a:t>Air Program | California Department of Pesticide Regulation</a:t>
            </a:r>
          </a:p>
          <a:p>
            <a:pPr marL="0" indent="0" algn="ctr">
              <a:spcBef>
                <a:spcPts val="0"/>
              </a:spcBef>
              <a:spcAft>
                <a:spcPts val="1200"/>
              </a:spcAft>
              <a:buNone/>
              <a:defRPr/>
            </a:pPr>
            <a:r>
              <a:rPr lang="en-US" altLang="en-US" sz="2000" dirty="0">
                <a:solidFill>
                  <a:schemeClr val="accent1"/>
                </a:solidFill>
                <a:latin typeface="Calibri" panose="020F0502020204030204" pitchFamily="34" charset="0"/>
                <a:ea typeface="Lato Light" panose="020F0502020204030203" pitchFamily="34" charset="0"/>
              </a:rPr>
              <a:t>May 2019</a:t>
            </a:r>
          </a:p>
        </p:txBody>
      </p:sp>
      <p:pic>
        <p:nvPicPr>
          <p:cNvPr id="13" name="Picture Placeholder 12">
            <a:extLst>
              <a:ext uri="{FF2B5EF4-FFF2-40B4-BE49-F238E27FC236}">
                <a16:creationId xmlns:a16="http://schemas.microsoft.com/office/drawing/2014/main" id="{066FE296-3466-420F-AD6C-D3A37B973B7D}"/>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7155542" y="1308483"/>
            <a:ext cx="4905827" cy="5213767"/>
          </a:xfrm>
        </p:spPr>
      </p:pic>
      <p:pic>
        <p:nvPicPr>
          <p:cNvPr id="1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5547" y="118089"/>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flipV="1">
            <a:off x="6372225" y="5048251"/>
            <a:ext cx="1524000" cy="18097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5"/>
          </p:nvPr>
        </p:nvSpPr>
        <p:spPr/>
        <p:txBody>
          <a:bodyPr/>
          <a:lstStyle/>
          <a:p>
            <a:fld id="{8699F50C-BE38-4BD0-BA84-9B090E1F2B9B}" type="slidenum">
              <a:rPr lang="en-IN" smtClean="0"/>
              <a:t>1</a:t>
            </a:fld>
            <a:endParaRPr lang="en-IN" dirty="0"/>
          </a:p>
        </p:txBody>
      </p:sp>
    </p:spTree>
    <p:extLst>
      <p:ext uri="{BB962C8B-B14F-4D97-AF65-F5344CB8AC3E}">
        <p14:creationId xmlns:p14="http://schemas.microsoft.com/office/powerpoint/2010/main" val="97200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3"/>
                                        </p:tgtEl>
                                        <p:attrNameLst>
                                          <p:attrName>style.opacity</p:attrName>
                                        </p:attrNameLst>
                                      </p:cBhvr>
                                      <p:to>
                                        <p:strVal val="0.5"/>
                                      </p:to>
                                    </p:set>
                                    <p:animEffect filter="image" prLst="opacity: 0.5">
                                      <p:cBhvr rctx="IE">
                                        <p:cTn id="7"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91" y="650716"/>
            <a:ext cx="10771363" cy="944013"/>
          </a:xfrm>
        </p:spPr>
        <p:txBody>
          <a:bodyPr>
            <a:normAutofit fontScale="90000"/>
          </a:bodyPr>
          <a:lstStyle/>
          <a:p>
            <a:r>
              <a:rPr lang="en-US" sz="3600" dirty="0"/>
              <a:t>Summary of 2018 Seasonal Organophosphate Monitoring in Imperial County	</a:t>
            </a:r>
          </a:p>
        </p:txBody>
      </p:sp>
      <p:sp>
        <p:nvSpPr>
          <p:cNvPr id="3" name="Slide Number Placeholder 2"/>
          <p:cNvSpPr>
            <a:spLocks noGrp="1"/>
          </p:cNvSpPr>
          <p:nvPr>
            <p:ph type="sldNum" sz="quarter" idx="11"/>
          </p:nvPr>
        </p:nvSpPr>
        <p:spPr/>
        <p:txBody>
          <a:bodyPr/>
          <a:lstStyle/>
          <a:p>
            <a:fld id="{8699F50C-BE38-4BD0-BA84-9B090E1F2B9B}" type="slidenum">
              <a:rPr lang="en-IN" smtClean="0"/>
              <a:t>10</a:t>
            </a:fld>
            <a:endParaRPr lang="en-IN"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46973" y="111514"/>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8" name="Freeform 7"/>
          <p:cNvSpPr/>
          <p:nvPr/>
        </p:nvSpPr>
        <p:spPr>
          <a:xfrm>
            <a:off x="11232356" y="821531"/>
            <a:ext cx="959645" cy="992981"/>
          </a:xfrm>
          <a:custGeom>
            <a:avLst/>
            <a:gdLst>
              <a:gd name="connsiteX0" fmla="*/ 4762 w 966787"/>
              <a:gd name="connsiteY0" fmla="*/ 0 h 985838"/>
              <a:gd name="connsiteX1" fmla="*/ 0 w 966787"/>
              <a:gd name="connsiteY1" fmla="*/ 276225 h 985838"/>
              <a:gd name="connsiteX2" fmla="*/ 964406 w 966787"/>
              <a:gd name="connsiteY2" fmla="*/ 985838 h 985838"/>
              <a:gd name="connsiteX3" fmla="*/ 966787 w 966787"/>
              <a:gd name="connsiteY3" fmla="*/ 700088 h 985838"/>
              <a:gd name="connsiteX4" fmla="*/ 4762 w 966787"/>
              <a:gd name="connsiteY4" fmla="*/ 0 h 98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985838">
                <a:moveTo>
                  <a:pt x="4762" y="0"/>
                </a:moveTo>
                <a:cubicBezTo>
                  <a:pt x="3175" y="92075"/>
                  <a:pt x="1587" y="184150"/>
                  <a:pt x="0" y="276225"/>
                </a:cubicBezTo>
                <a:lnTo>
                  <a:pt x="964406" y="985838"/>
                </a:lnTo>
                <a:cubicBezTo>
                  <a:pt x="965200" y="890588"/>
                  <a:pt x="965993" y="795338"/>
                  <a:pt x="966787" y="700088"/>
                </a:cubicBezTo>
                <a:lnTo>
                  <a:pt x="476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858693468"/>
              </p:ext>
            </p:extLst>
          </p:nvPr>
        </p:nvGraphicFramePr>
        <p:xfrm>
          <a:off x="462691" y="1814512"/>
          <a:ext cx="10919183" cy="4225340"/>
        </p:xfrm>
        <a:graphic>
          <a:graphicData uri="http://schemas.openxmlformats.org/drawingml/2006/table">
            <a:tbl>
              <a:tblPr firstRow="1" firstCol="1" lastRow="1">
                <a:tableStyleId>{5C22544A-7EE6-4342-B048-85BDC9FD1C3A}</a:tableStyleId>
              </a:tblPr>
              <a:tblGrid>
                <a:gridCol w="1144707">
                  <a:extLst>
                    <a:ext uri="{9D8B030D-6E8A-4147-A177-3AD203B41FA5}">
                      <a16:colId xmlns:a16="http://schemas.microsoft.com/office/drawing/2014/main" val="726842174"/>
                    </a:ext>
                  </a:extLst>
                </a:gridCol>
                <a:gridCol w="1525170">
                  <a:extLst>
                    <a:ext uri="{9D8B030D-6E8A-4147-A177-3AD203B41FA5}">
                      <a16:colId xmlns:a16="http://schemas.microsoft.com/office/drawing/2014/main" val="3607959804"/>
                    </a:ext>
                  </a:extLst>
                </a:gridCol>
                <a:gridCol w="1427400">
                  <a:extLst>
                    <a:ext uri="{9D8B030D-6E8A-4147-A177-3AD203B41FA5}">
                      <a16:colId xmlns:a16="http://schemas.microsoft.com/office/drawing/2014/main" val="2939308926"/>
                    </a:ext>
                  </a:extLst>
                </a:gridCol>
                <a:gridCol w="1855714">
                  <a:extLst>
                    <a:ext uri="{9D8B030D-6E8A-4147-A177-3AD203B41FA5}">
                      <a16:colId xmlns:a16="http://schemas.microsoft.com/office/drawing/2014/main" val="340481830"/>
                    </a:ext>
                  </a:extLst>
                </a:gridCol>
                <a:gridCol w="1472279">
                  <a:extLst>
                    <a:ext uri="{9D8B030D-6E8A-4147-A177-3AD203B41FA5}">
                      <a16:colId xmlns:a16="http://schemas.microsoft.com/office/drawing/2014/main" val="1938011839"/>
                    </a:ext>
                  </a:extLst>
                </a:gridCol>
                <a:gridCol w="1944725">
                  <a:extLst>
                    <a:ext uri="{9D8B030D-6E8A-4147-A177-3AD203B41FA5}">
                      <a16:colId xmlns:a16="http://schemas.microsoft.com/office/drawing/2014/main" val="1260062382"/>
                    </a:ext>
                  </a:extLst>
                </a:gridCol>
                <a:gridCol w="1549188">
                  <a:extLst>
                    <a:ext uri="{9D8B030D-6E8A-4147-A177-3AD203B41FA5}">
                      <a16:colId xmlns:a16="http://schemas.microsoft.com/office/drawing/2014/main" val="3659902356"/>
                    </a:ext>
                  </a:extLst>
                </a:gridCol>
              </a:tblGrid>
              <a:tr h="981918">
                <a:tc>
                  <a:txBody>
                    <a:bodyPr/>
                    <a:lstStyle/>
                    <a:p>
                      <a:pPr algn="ctr" fontAlgn="b"/>
                      <a:r>
                        <a:rPr lang="en-US" sz="1400" u="none" strike="noStrike" dirty="0">
                          <a:effectLst/>
                          <a:latin typeface="+mn-lt"/>
                        </a:rPr>
                        <a:t>Site Name</a:t>
                      </a:r>
                      <a:endParaRPr lang="en-US" sz="1400" b="0" i="0" u="none" strike="noStrike" dirty="0">
                        <a:solidFill>
                          <a:srgbClr val="000000"/>
                        </a:solidFill>
                        <a:effectLst/>
                        <a:latin typeface="+mn-lt"/>
                      </a:endParaRPr>
                    </a:p>
                  </a:txBody>
                  <a:tcPr marL="9525" marR="9525" marT="9525" marB="0" anchor="ctr"/>
                </a:tc>
                <a:tc>
                  <a:txBody>
                    <a:bodyPr/>
                    <a:lstStyle/>
                    <a:p>
                      <a:pPr algn="ctr" fontAlgn="b"/>
                      <a:r>
                        <a:rPr lang="en-US" sz="1400" b="1" i="0" u="none" strike="noStrike" dirty="0">
                          <a:solidFill>
                            <a:schemeClr val="bg1"/>
                          </a:solidFill>
                          <a:effectLst/>
                          <a:latin typeface="+mn-lt"/>
                        </a:rPr>
                        <a:t>Total</a:t>
                      </a:r>
                      <a:r>
                        <a:rPr lang="en-US" sz="1400" b="1" i="0" u="none" strike="noStrike" baseline="0" dirty="0">
                          <a:solidFill>
                            <a:schemeClr val="bg1"/>
                          </a:solidFill>
                          <a:effectLst/>
                          <a:latin typeface="+mn-lt"/>
                        </a:rPr>
                        <a:t> Air Samples Collected</a:t>
                      </a:r>
                      <a:endParaRPr lang="en-US" sz="1400" b="1" i="0" u="none" strike="noStrike" dirty="0">
                        <a:solidFill>
                          <a:schemeClr val="bg1"/>
                        </a:solidFill>
                        <a:effectLst/>
                        <a:latin typeface="+mn-lt"/>
                      </a:endParaRPr>
                    </a:p>
                  </a:txBody>
                  <a:tcPr marL="9525" marR="9525" marT="9525" marB="0" anchor="ctr"/>
                </a:tc>
                <a:tc>
                  <a:txBody>
                    <a:bodyPr/>
                    <a:lstStyle/>
                    <a:p>
                      <a:pPr algn="ctr" fontAlgn="b"/>
                      <a:r>
                        <a:rPr lang="en-US" sz="1400" u="none" strike="noStrike" dirty="0">
                          <a:effectLst/>
                          <a:latin typeface="+mn-lt"/>
                        </a:rPr>
                        <a:t>Number of Analyses</a:t>
                      </a:r>
                      <a:endParaRPr lang="en-US" sz="1400" b="0" i="0" u="none" strike="noStrike" dirty="0">
                        <a:solidFill>
                          <a:srgbClr val="000000"/>
                        </a:solidFill>
                        <a:effectLst/>
                        <a:latin typeface="+mn-lt"/>
                      </a:endParaRPr>
                    </a:p>
                  </a:txBody>
                  <a:tcPr marL="9525" marR="9525" marT="9525" marB="0" anchor="ctr"/>
                </a:tc>
                <a:tc>
                  <a:txBody>
                    <a:bodyPr/>
                    <a:lstStyle/>
                    <a:p>
                      <a:pPr algn="ctr" fontAlgn="b"/>
                      <a:r>
                        <a:rPr lang="en-US" sz="1400" u="none" strike="noStrike" dirty="0">
                          <a:effectLst/>
                          <a:latin typeface="+mn-lt"/>
                        </a:rPr>
                        <a:t>Number of Quantifiable Detections</a:t>
                      </a:r>
                      <a:endParaRPr lang="en-US" sz="1400" b="0" i="0" u="none" strike="noStrike" dirty="0">
                        <a:solidFill>
                          <a:srgbClr val="000000"/>
                        </a:solidFill>
                        <a:effectLst/>
                        <a:latin typeface="+mn-lt"/>
                      </a:endParaRPr>
                    </a:p>
                  </a:txBody>
                  <a:tcPr marL="9525" marR="9525" marT="9525" marB="0" anchor="ctr"/>
                </a:tc>
                <a:tc>
                  <a:txBody>
                    <a:bodyPr/>
                    <a:lstStyle/>
                    <a:p>
                      <a:pPr algn="ctr" fontAlgn="b"/>
                      <a:r>
                        <a:rPr lang="en-US" sz="1400" u="none" strike="noStrike" dirty="0">
                          <a:effectLst/>
                          <a:latin typeface="+mn-lt"/>
                        </a:rPr>
                        <a:t>Number of Trace Detections</a:t>
                      </a:r>
                      <a:endParaRPr lang="en-US" sz="1400" b="0" i="0" u="none" strike="noStrike" dirty="0">
                        <a:solidFill>
                          <a:srgbClr val="000000"/>
                        </a:solidFill>
                        <a:effectLst/>
                        <a:latin typeface="+mn-lt"/>
                      </a:endParaRPr>
                    </a:p>
                  </a:txBody>
                  <a:tcPr marL="9525" marR="9525" marT="9525" marB="0" anchor="ctr"/>
                </a:tc>
                <a:tc>
                  <a:txBody>
                    <a:bodyPr/>
                    <a:lstStyle/>
                    <a:p>
                      <a:pPr algn="ctr" fontAlgn="b"/>
                      <a:r>
                        <a:rPr lang="en-US" sz="1400" u="none" strike="noStrike">
                          <a:effectLst/>
                          <a:latin typeface="+mn-lt"/>
                        </a:rPr>
                        <a:t>Percentage of Quantifiable Detections</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u="none" strike="noStrike">
                          <a:effectLst/>
                          <a:latin typeface="+mn-lt"/>
                        </a:rPr>
                        <a:t>Percentage of Trace Detections</a:t>
                      </a:r>
                      <a:endParaRPr lang="en-US" sz="14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569919036"/>
                  </a:ext>
                </a:extLst>
              </a:tr>
              <a:tr h="463346">
                <a:tc>
                  <a:txBody>
                    <a:bodyPr/>
                    <a:lstStyle/>
                    <a:p>
                      <a:pPr algn="ctr" fontAlgn="b"/>
                      <a:r>
                        <a:rPr lang="en-US" sz="1400" u="none" strike="noStrike">
                          <a:effectLst/>
                          <a:latin typeface="+mn-lt"/>
                        </a:rPr>
                        <a:t>Brawley</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i="0" u="none" strike="noStrike" dirty="0">
                          <a:solidFill>
                            <a:schemeClr val="tx2">
                              <a:lumMod val="10000"/>
                            </a:schemeClr>
                          </a:solidFill>
                          <a:effectLst/>
                          <a:latin typeface="+mn-lt"/>
                        </a:rPr>
                        <a:t>43</a:t>
                      </a: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471</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0</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3</a:t>
                      </a:r>
                      <a:endParaRPr lang="en-US" sz="1400" b="0" i="0" u="none" strike="noStrike">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NA</a:t>
                      </a:r>
                      <a:endParaRPr lang="en-US" sz="1400" b="0" i="0" u="none" strike="noStrike">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0.6%</a:t>
                      </a:r>
                      <a:endParaRPr lang="en-US" sz="1400" b="0" i="0" u="none" strike="noStrike">
                        <a:solidFill>
                          <a:schemeClr val="tx2">
                            <a:lumMod val="10000"/>
                          </a:schemeClr>
                        </a:solidFill>
                        <a:effectLst/>
                        <a:latin typeface="+mn-lt"/>
                      </a:endParaRPr>
                    </a:p>
                  </a:txBody>
                  <a:tcPr marL="9525" marR="9525" marT="9525" marB="0" anchor="ctr"/>
                </a:tc>
                <a:extLst>
                  <a:ext uri="{0D108BD9-81ED-4DB2-BD59-A6C34878D82A}">
                    <a16:rowId xmlns:a16="http://schemas.microsoft.com/office/drawing/2014/main" val="3884658686"/>
                  </a:ext>
                </a:extLst>
              </a:tr>
              <a:tr h="463346">
                <a:tc>
                  <a:txBody>
                    <a:bodyPr/>
                    <a:lstStyle/>
                    <a:p>
                      <a:pPr algn="ctr" fontAlgn="b"/>
                      <a:r>
                        <a:rPr lang="en-US" sz="1400" u="none" strike="noStrike">
                          <a:effectLst/>
                          <a:latin typeface="+mn-lt"/>
                        </a:rPr>
                        <a:t>Brawley SDSU</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i="0" u="none" strike="noStrike" dirty="0">
                          <a:solidFill>
                            <a:schemeClr val="tx2">
                              <a:lumMod val="10000"/>
                            </a:schemeClr>
                          </a:solidFill>
                          <a:effectLst/>
                          <a:latin typeface="+mn-lt"/>
                        </a:rPr>
                        <a:t>11</a:t>
                      </a: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121</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0</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3</a:t>
                      </a:r>
                      <a:endParaRPr lang="en-US" sz="1400" b="0" i="0" u="none" strike="noStrike">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NA</a:t>
                      </a:r>
                      <a:endParaRPr lang="en-US" sz="1400" b="0" i="0" u="none" strike="noStrike">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2.5%</a:t>
                      </a:r>
                      <a:endParaRPr lang="en-US" sz="1400" b="0" i="0" u="none" strike="noStrike">
                        <a:solidFill>
                          <a:schemeClr val="tx2">
                            <a:lumMod val="10000"/>
                          </a:schemeClr>
                        </a:solidFill>
                        <a:effectLst/>
                        <a:latin typeface="+mn-lt"/>
                      </a:endParaRPr>
                    </a:p>
                  </a:txBody>
                  <a:tcPr marL="9525" marR="9525" marT="9525" marB="0" anchor="ctr"/>
                </a:tc>
                <a:extLst>
                  <a:ext uri="{0D108BD9-81ED-4DB2-BD59-A6C34878D82A}">
                    <a16:rowId xmlns:a16="http://schemas.microsoft.com/office/drawing/2014/main" val="2288114988"/>
                  </a:ext>
                </a:extLst>
              </a:tr>
              <a:tr h="463346">
                <a:tc>
                  <a:txBody>
                    <a:bodyPr/>
                    <a:lstStyle/>
                    <a:p>
                      <a:pPr algn="ctr" fontAlgn="b"/>
                      <a:r>
                        <a:rPr lang="en-US" sz="1400" u="none" strike="noStrike">
                          <a:effectLst/>
                          <a:latin typeface="+mn-lt"/>
                        </a:rPr>
                        <a:t>Heber</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i="0" u="none" strike="noStrike" dirty="0">
                          <a:solidFill>
                            <a:schemeClr val="tx2">
                              <a:lumMod val="10000"/>
                            </a:schemeClr>
                          </a:solidFill>
                          <a:effectLst/>
                          <a:latin typeface="+mn-lt"/>
                        </a:rPr>
                        <a:t>40</a:t>
                      </a: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438</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1</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5</a:t>
                      </a:r>
                      <a:endParaRPr lang="en-US" sz="1400" b="0" i="0" u="none" strike="noStrike">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0.2%</a:t>
                      </a:r>
                      <a:endParaRPr lang="en-US" sz="1400" b="0" i="0" u="none" strike="noStrike">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1.1%</a:t>
                      </a:r>
                      <a:endParaRPr lang="en-US" sz="1400" b="0" i="0" u="none" strike="noStrike">
                        <a:solidFill>
                          <a:schemeClr val="tx2">
                            <a:lumMod val="10000"/>
                          </a:schemeClr>
                        </a:solidFill>
                        <a:effectLst/>
                        <a:latin typeface="+mn-lt"/>
                      </a:endParaRPr>
                    </a:p>
                  </a:txBody>
                  <a:tcPr marL="9525" marR="9525" marT="9525" marB="0" anchor="ctr"/>
                </a:tc>
                <a:extLst>
                  <a:ext uri="{0D108BD9-81ED-4DB2-BD59-A6C34878D82A}">
                    <a16:rowId xmlns:a16="http://schemas.microsoft.com/office/drawing/2014/main" val="427389200"/>
                  </a:ext>
                </a:extLst>
              </a:tr>
              <a:tr h="463346">
                <a:tc>
                  <a:txBody>
                    <a:bodyPr/>
                    <a:lstStyle/>
                    <a:p>
                      <a:pPr algn="ctr" fontAlgn="b"/>
                      <a:r>
                        <a:rPr lang="en-US" sz="1400" u="none" strike="noStrike">
                          <a:effectLst/>
                          <a:latin typeface="+mn-lt"/>
                        </a:rPr>
                        <a:t>Imperial</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i="0" u="none" strike="noStrike" dirty="0">
                          <a:solidFill>
                            <a:schemeClr val="tx2">
                              <a:lumMod val="10000"/>
                            </a:schemeClr>
                          </a:solidFill>
                          <a:effectLst/>
                          <a:latin typeface="+mn-lt"/>
                        </a:rPr>
                        <a:t>38</a:t>
                      </a: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416</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2</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9</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0.5%</a:t>
                      </a:r>
                      <a:endParaRPr lang="en-US" sz="1400" b="0" i="0" u="none" strike="noStrike">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2.2%</a:t>
                      </a:r>
                      <a:endParaRPr lang="en-US" sz="1400" b="0" i="0" u="none" strike="noStrike">
                        <a:solidFill>
                          <a:schemeClr val="tx2">
                            <a:lumMod val="10000"/>
                          </a:schemeClr>
                        </a:solidFill>
                        <a:effectLst/>
                        <a:latin typeface="+mn-lt"/>
                      </a:endParaRPr>
                    </a:p>
                  </a:txBody>
                  <a:tcPr marL="9525" marR="9525" marT="9525" marB="0" anchor="ctr"/>
                </a:tc>
                <a:extLst>
                  <a:ext uri="{0D108BD9-81ED-4DB2-BD59-A6C34878D82A}">
                    <a16:rowId xmlns:a16="http://schemas.microsoft.com/office/drawing/2014/main" val="3025849661"/>
                  </a:ext>
                </a:extLst>
              </a:tr>
              <a:tr h="463346">
                <a:tc>
                  <a:txBody>
                    <a:bodyPr/>
                    <a:lstStyle/>
                    <a:p>
                      <a:pPr algn="ctr" fontAlgn="b"/>
                      <a:r>
                        <a:rPr lang="en-US" sz="1400" u="none" strike="noStrike">
                          <a:effectLst/>
                          <a:latin typeface="+mn-lt"/>
                        </a:rPr>
                        <a:t>Seeley</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i="0" u="none" strike="noStrike" dirty="0">
                          <a:solidFill>
                            <a:schemeClr val="tx2">
                              <a:lumMod val="10000"/>
                            </a:schemeClr>
                          </a:solidFill>
                          <a:effectLst/>
                          <a:latin typeface="+mn-lt"/>
                        </a:rPr>
                        <a:t>40</a:t>
                      </a: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438</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1</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6</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0.2%</a:t>
                      </a:r>
                      <a:endParaRPr lang="en-US" sz="1400" b="0" i="0" u="none" strike="noStrike">
                        <a:solidFill>
                          <a:schemeClr val="tx2">
                            <a:lumMod val="10000"/>
                          </a:schemeClr>
                        </a:solidFill>
                        <a:effectLst/>
                        <a:latin typeface="+mn-lt"/>
                      </a:endParaRPr>
                    </a:p>
                  </a:txBody>
                  <a:tcPr marL="9525" marR="9525" marT="9525" marB="0" anchor="ctr"/>
                </a:tc>
                <a:tc>
                  <a:txBody>
                    <a:bodyPr/>
                    <a:lstStyle/>
                    <a:p>
                      <a:pPr algn="ctr" fontAlgn="b"/>
                      <a:r>
                        <a:rPr lang="en-US" sz="1400" u="none" strike="noStrike">
                          <a:solidFill>
                            <a:schemeClr val="tx2">
                              <a:lumMod val="10000"/>
                            </a:schemeClr>
                          </a:solidFill>
                          <a:effectLst/>
                          <a:latin typeface="+mn-lt"/>
                        </a:rPr>
                        <a:t>1.4%</a:t>
                      </a:r>
                      <a:endParaRPr lang="en-US" sz="1400" b="0" i="0" u="none" strike="noStrike">
                        <a:solidFill>
                          <a:schemeClr val="tx2">
                            <a:lumMod val="10000"/>
                          </a:schemeClr>
                        </a:solidFill>
                        <a:effectLst/>
                        <a:latin typeface="+mn-lt"/>
                      </a:endParaRPr>
                    </a:p>
                  </a:txBody>
                  <a:tcPr marL="9525" marR="9525" marT="9525" marB="0" anchor="ctr"/>
                </a:tc>
                <a:extLst>
                  <a:ext uri="{0D108BD9-81ED-4DB2-BD59-A6C34878D82A}">
                    <a16:rowId xmlns:a16="http://schemas.microsoft.com/office/drawing/2014/main" val="794463127"/>
                  </a:ext>
                </a:extLst>
              </a:tr>
              <a:tr h="463346">
                <a:tc>
                  <a:txBody>
                    <a:bodyPr/>
                    <a:lstStyle/>
                    <a:p>
                      <a:pPr algn="ctr" fontAlgn="b"/>
                      <a:r>
                        <a:rPr lang="en-US" sz="1400" u="none" strike="noStrike">
                          <a:effectLst/>
                          <a:latin typeface="+mn-lt"/>
                        </a:rPr>
                        <a:t>Westmorland</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b="0" i="0" u="none" strike="noStrike" dirty="0">
                          <a:solidFill>
                            <a:schemeClr val="tx2">
                              <a:lumMod val="10000"/>
                            </a:schemeClr>
                          </a:solidFill>
                          <a:effectLst/>
                          <a:latin typeface="+mn-lt"/>
                        </a:rPr>
                        <a:t>41</a:t>
                      </a: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449</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22</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12</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4.9%</a:t>
                      </a:r>
                      <a:endParaRPr lang="en-US" sz="1400" b="0" i="0" u="none" strike="noStrike" dirty="0">
                        <a:solidFill>
                          <a:schemeClr val="tx2">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tx2">
                              <a:lumMod val="10000"/>
                            </a:schemeClr>
                          </a:solidFill>
                          <a:effectLst/>
                          <a:latin typeface="+mn-lt"/>
                        </a:rPr>
                        <a:t>2.7%</a:t>
                      </a:r>
                      <a:endParaRPr lang="en-US" sz="1400" b="0" i="0" u="none" strike="noStrike" dirty="0">
                        <a:solidFill>
                          <a:schemeClr val="tx2">
                            <a:lumMod val="10000"/>
                          </a:schemeClr>
                        </a:solidFill>
                        <a:effectLst/>
                        <a:latin typeface="+mn-lt"/>
                      </a:endParaRPr>
                    </a:p>
                  </a:txBody>
                  <a:tcPr marL="9525" marR="9525" marT="9525" marB="0" anchor="ctr"/>
                </a:tc>
                <a:extLst>
                  <a:ext uri="{0D108BD9-81ED-4DB2-BD59-A6C34878D82A}">
                    <a16:rowId xmlns:a16="http://schemas.microsoft.com/office/drawing/2014/main" val="4290386385"/>
                  </a:ext>
                </a:extLst>
              </a:tr>
              <a:tr h="463346">
                <a:tc>
                  <a:txBody>
                    <a:bodyPr/>
                    <a:lstStyle/>
                    <a:p>
                      <a:pPr algn="ctr" fontAlgn="b"/>
                      <a:r>
                        <a:rPr lang="en-US" sz="1400" b="1" u="none" strike="noStrike" dirty="0">
                          <a:effectLst/>
                          <a:latin typeface="+mn-lt"/>
                        </a:rPr>
                        <a:t>Totals</a:t>
                      </a:r>
                      <a:endParaRPr lang="en-US" sz="1400" b="1" i="0" u="none" strike="noStrike" dirty="0">
                        <a:solidFill>
                          <a:srgbClr val="000000"/>
                        </a:solidFill>
                        <a:effectLst/>
                        <a:latin typeface="+mn-lt"/>
                      </a:endParaRPr>
                    </a:p>
                  </a:txBody>
                  <a:tcPr marL="9525" marR="9525" marT="9525" marB="0" anchor="ctr"/>
                </a:tc>
                <a:tc>
                  <a:txBody>
                    <a:bodyPr/>
                    <a:lstStyle/>
                    <a:p>
                      <a:pPr algn="ctr" fontAlgn="b"/>
                      <a:r>
                        <a:rPr lang="en-US" sz="1400" b="1" i="0" u="none" strike="noStrike" dirty="0">
                          <a:solidFill>
                            <a:schemeClr val="bg1"/>
                          </a:solidFill>
                          <a:effectLst/>
                          <a:latin typeface="+mn-lt"/>
                        </a:rPr>
                        <a:t>213</a:t>
                      </a:r>
                    </a:p>
                  </a:txBody>
                  <a:tcPr marL="9525" marR="9525" marT="9525" marB="0" anchor="ctr"/>
                </a:tc>
                <a:tc>
                  <a:txBody>
                    <a:bodyPr/>
                    <a:lstStyle/>
                    <a:p>
                      <a:pPr algn="ctr" fontAlgn="b"/>
                      <a:r>
                        <a:rPr lang="en-US" sz="1400" b="1" u="none" strike="noStrike" dirty="0">
                          <a:effectLst/>
                          <a:latin typeface="+mn-lt"/>
                        </a:rPr>
                        <a:t>2,333</a:t>
                      </a:r>
                      <a:endParaRPr lang="en-US" sz="1400" b="1" i="0" u="none" strike="noStrike" dirty="0">
                        <a:solidFill>
                          <a:srgbClr val="000000"/>
                        </a:solidFill>
                        <a:effectLst/>
                        <a:latin typeface="+mn-lt"/>
                      </a:endParaRPr>
                    </a:p>
                  </a:txBody>
                  <a:tcPr marL="9525" marR="9525" marT="9525" marB="0" anchor="ctr"/>
                </a:tc>
                <a:tc>
                  <a:txBody>
                    <a:bodyPr/>
                    <a:lstStyle/>
                    <a:p>
                      <a:pPr algn="ctr" fontAlgn="b"/>
                      <a:r>
                        <a:rPr lang="en-US" sz="1400" b="1" u="none" strike="noStrike" dirty="0">
                          <a:effectLst/>
                          <a:latin typeface="+mn-lt"/>
                        </a:rPr>
                        <a:t>26</a:t>
                      </a:r>
                      <a:endParaRPr lang="en-US" sz="1400" b="1" i="0" u="none" strike="noStrike" dirty="0">
                        <a:solidFill>
                          <a:srgbClr val="000000"/>
                        </a:solidFill>
                        <a:effectLst/>
                        <a:latin typeface="+mn-lt"/>
                      </a:endParaRPr>
                    </a:p>
                  </a:txBody>
                  <a:tcPr marL="9525" marR="9525" marT="9525" marB="0" anchor="ctr"/>
                </a:tc>
                <a:tc>
                  <a:txBody>
                    <a:bodyPr/>
                    <a:lstStyle/>
                    <a:p>
                      <a:pPr algn="ctr" fontAlgn="b"/>
                      <a:r>
                        <a:rPr lang="en-US" sz="1400" b="1" u="none" strike="noStrike" dirty="0">
                          <a:effectLst/>
                          <a:latin typeface="+mn-lt"/>
                        </a:rPr>
                        <a:t>38</a:t>
                      </a:r>
                      <a:endParaRPr lang="en-US" sz="1400" b="1" i="0" u="none" strike="noStrike" dirty="0">
                        <a:solidFill>
                          <a:srgbClr val="000000"/>
                        </a:solidFill>
                        <a:effectLst/>
                        <a:latin typeface="+mn-lt"/>
                      </a:endParaRPr>
                    </a:p>
                  </a:txBody>
                  <a:tcPr marL="9525" marR="9525" marT="9525" marB="0" anchor="ctr"/>
                </a:tc>
                <a:tc>
                  <a:txBody>
                    <a:bodyPr/>
                    <a:lstStyle/>
                    <a:p>
                      <a:pPr algn="ctr" fontAlgn="b"/>
                      <a:r>
                        <a:rPr lang="en-US" sz="1400" b="1" u="none" strike="noStrike" dirty="0">
                          <a:effectLst/>
                          <a:latin typeface="+mn-lt"/>
                        </a:rPr>
                        <a:t>1.1%</a:t>
                      </a:r>
                      <a:endParaRPr lang="en-US" sz="1400" b="1" i="0" u="none" strike="noStrike" dirty="0">
                        <a:solidFill>
                          <a:srgbClr val="000000"/>
                        </a:solidFill>
                        <a:effectLst/>
                        <a:latin typeface="+mn-lt"/>
                      </a:endParaRPr>
                    </a:p>
                  </a:txBody>
                  <a:tcPr marL="9525" marR="9525" marT="9525" marB="0" anchor="ctr"/>
                </a:tc>
                <a:tc>
                  <a:txBody>
                    <a:bodyPr/>
                    <a:lstStyle/>
                    <a:p>
                      <a:pPr algn="ctr" fontAlgn="b"/>
                      <a:r>
                        <a:rPr lang="en-US" sz="1400" b="1" u="none" strike="noStrike" dirty="0">
                          <a:effectLst/>
                          <a:latin typeface="+mn-lt"/>
                        </a:rPr>
                        <a:t>1.6%</a:t>
                      </a:r>
                      <a:endParaRPr lang="en-US" sz="14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618436505"/>
                  </a:ext>
                </a:extLst>
              </a:tr>
            </a:tbl>
          </a:graphicData>
        </a:graphic>
      </p:graphicFrame>
    </p:spTree>
    <p:extLst>
      <p:ext uri="{BB962C8B-B14F-4D97-AF65-F5344CB8AC3E}">
        <p14:creationId xmlns:p14="http://schemas.microsoft.com/office/powerpoint/2010/main" val="1100870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8699F50C-BE38-4BD0-BA84-9B090E1F2B9B}" type="slidenum">
              <a:rPr lang="en-IN" smtClean="0"/>
              <a:t>11</a:t>
            </a:fld>
            <a:endParaRPr lang="en-IN"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6973" y="111514"/>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6" name="Freeform 5"/>
          <p:cNvSpPr/>
          <p:nvPr/>
        </p:nvSpPr>
        <p:spPr>
          <a:xfrm>
            <a:off x="11232356" y="821531"/>
            <a:ext cx="959645" cy="992981"/>
          </a:xfrm>
          <a:custGeom>
            <a:avLst/>
            <a:gdLst>
              <a:gd name="connsiteX0" fmla="*/ 4762 w 966787"/>
              <a:gd name="connsiteY0" fmla="*/ 0 h 985838"/>
              <a:gd name="connsiteX1" fmla="*/ 0 w 966787"/>
              <a:gd name="connsiteY1" fmla="*/ 276225 h 985838"/>
              <a:gd name="connsiteX2" fmla="*/ 964406 w 966787"/>
              <a:gd name="connsiteY2" fmla="*/ 985838 h 985838"/>
              <a:gd name="connsiteX3" fmla="*/ 966787 w 966787"/>
              <a:gd name="connsiteY3" fmla="*/ 700088 h 985838"/>
              <a:gd name="connsiteX4" fmla="*/ 4762 w 966787"/>
              <a:gd name="connsiteY4" fmla="*/ 0 h 98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985838">
                <a:moveTo>
                  <a:pt x="4762" y="0"/>
                </a:moveTo>
                <a:cubicBezTo>
                  <a:pt x="3175" y="92075"/>
                  <a:pt x="1587" y="184150"/>
                  <a:pt x="0" y="276225"/>
                </a:cubicBezTo>
                <a:lnTo>
                  <a:pt x="964406" y="985838"/>
                </a:lnTo>
                <a:cubicBezTo>
                  <a:pt x="965200" y="890588"/>
                  <a:pt x="965993" y="795338"/>
                  <a:pt x="966787" y="700088"/>
                </a:cubicBezTo>
                <a:lnTo>
                  <a:pt x="476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857521081"/>
              </p:ext>
            </p:extLst>
          </p:nvPr>
        </p:nvGraphicFramePr>
        <p:xfrm>
          <a:off x="866275" y="1648328"/>
          <a:ext cx="10539662" cy="4896850"/>
        </p:xfrm>
        <a:graphic>
          <a:graphicData uri="http://schemas.openxmlformats.org/drawingml/2006/table">
            <a:tbl>
              <a:tblPr firstRow="1" firstCol="1" bandRow="1">
                <a:tableStyleId>{93296810-A885-4BE3-A3E7-6D5BEEA58F35}</a:tableStyleId>
              </a:tblPr>
              <a:tblGrid>
                <a:gridCol w="2869638">
                  <a:extLst>
                    <a:ext uri="{9D8B030D-6E8A-4147-A177-3AD203B41FA5}">
                      <a16:colId xmlns:a16="http://schemas.microsoft.com/office/drawing/2014/main" val="240986550"/>
                    </a:ext>
                  </a:extLst>
                </a:gridCol>
                <a:gridCol w="1415559">
                  <a:extLst>
                    <a:ext uri="{9D8B030D-6E8A-4147-A177-3AD203B41FA5}">
                      <a16:colId xmlns:a16="http://schemas.microsoft.com/office/drawing/2014/main" val="1132861785"/>
                    </a:ext>
                  </a:extLst>
                </a:gridCol>
                <a:gridCol w="1357782">
                  <a:extLst>
                    <a:ext uri="{9D8B030D-6E8A-4147-A177-3AD203B41FA5}">
                      <a16:colId xmlns:a16="http://schemas.microsoft.com/office/drawing/2014/main" val="1366675280"/>
                    </a:ext>
                  </a:extLst>
                </a:gridCol>
                <a:gridCol w="650001">
                  <a:extLst>
                    <a:ext uri="{9D8B030D-6E8A-4147-A177-3AD203B41FA5}">
                      <a16:colId xmlns:a16="http://schemas.microsoft.com/office/drawing/2014/main" val="3810204725"/>
                    </a:ext>
                  </a:extLst>
                </a:gridCol>
                <a:gridCol w="852224">
                  <a:extLst>
                    <a:ext uri="{9D8B030D-6E8A-4147-A177-3AD203B41FA5}">
                      <a16:colId xmlns:a16="http://schemas.microsoft.com/office/drawing/2014/main" val="1614707595"/>
                    </a:ext>
                  </a:extLst>
                </a:gridCol>
                <a:gridCol w="707780">
                  <a:extLst>
                    <a:ext uri="{9D8B030D-6E8A-4147-A177-3AD203B41FA5}">
                      <a16:colId xmlns:a16="http://schemas.microsoft.com/office/drawing/2014/main" val="4149214505"/>
                    </a:ext>
                  </a:extLst>
                </a:gridCol>
                <a:gridCol w="1343339">
                  <a:extLst>
                    <a:ext uri="{9D8B030D-6E8A-4147-A177-3AD203B41FA5}">
                      <a16:colId xmlns:a16="http://schemas.microsoft.com/office/drawing/2014/main" val="332947497"/>
                    </a:ext>
                  </a:extLst>
                </a:gridCol>
                <a:gridCol w="1343339">
                  <a:extLst>
                    <a:ext uri="{9D8B030D-6E8A-4147-A177-3AD203B41FA5}">
                      <a16:colId xmlns:a16="http://schemas.microsoft.com/office/drawing/2014/main" val="2992886816"/>
                    </a:ext>
                  </a:extLst>
                </a:gridCol>
              </a:tblGrid>
              <a:tr h="349775">
                <a:tc rowSpan="2">
                  <a:txBody>
                    <a:bodyPr/>
                    <a:lstStyle/>
                    <a:p>
                      <a:pPr algn="ctr" fontAlgn="b"/>
                      <a:r>
                        <a:rPr lang="en-US" sz="1400" b="1" u="none" strike="noStrike" dirty="0">
                          <a:effectLst/>
                          <a:latin typeface="+mn-lt"/>
                        </a:rPr>
                        <a:t>Pesticide</a:t>
                      </a:r>
                      <a:endParaRPr lang="en-US" sz="1400" b="1" i="0" u="none" strike="noStrike" dirty="0">
                        <a:solidFill>
                          <a:srgbClr val="000000"/>
                        </a:solidFill>
                        <a:effectLst/>
                        <a:latin typeface="+mn-lt"/>
                      </a:endParaRPr>
                    </a:p>
                  </a:txBody>
                  <a:tcPr marL="9525" marR="9525" marT="9525" marB="0" anchor="ctr">
                    <a:solidFill>
                      <a:schemeClr val="accent1"/>
                    </a:solidFill>
                  </a:tcPr>
                </a:tc>
                <a:tc gridSpan="6">
                  <a:txBody>
                    <a:bodyPr/>
                    <a:lstStyle/>
                    <a:p>
                      <a:pPr algn="ctr" fontAlgn="b"/>
                      <a:r>
                        <a:rPr lang="en-US" sz="1400" u="none" strike="noStrike" dirty="0">
                          <a:effectLst/>
                          <a:latin typeface="+mn-lt"/>
                        </a:rPr>
                        <a:t>Maximum 24-hr air concentrations</a:t>
                      </a:r>
                      <a:r>
                        <a:rPr lang="en-US" sz="1400" u="none" strike="noStrike" baseline="0" dirty="0">
                          <a:effectLst/>
                          <a:latin typeface="+mn-lt"/>
                        </a:rPr>
                        <a:t> per s</a:t>
                      </a:r>
                      <a:r>
                        <a:rPr lang="en-US" sz="1400" u="none" strike="noStrike" dirty="0">
                          <a:effectLst/>
                          <a:latin typeface="+mn-lt"/>
                        </a:rPr>
                        <a:t>ampling location</a:t>
                      </a:r>
                      <a:endParaRPr lang="en-US" sz="1400" b="1" i="0" u="none" strike="noStrike" dirty="0">
                        <a:solidFill>
                          <a:srgbClr val="000000"/>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
                      <a:r>
                        <a:rPr lang="en-US" sz="1400" b="1" i="0" u="none" strike="noStrike" dirty="0">
                          <a:solidFill>
                            <a:schemeClr val="bg1"/>
                          </a:solidFill>
                          <a:effectLst/>
                          <a:latin typeface="+mn-lt"/>
                        </a:rPr>
                        <a:t>24-Hr</a:t>
                      </a:r>
                      <a:r>
                        <a:rPr lang="en-US" sz="1400" b="1" i="0" u="none" strike="noStrike" baseline="0" dirty="0">
                          <a:solidFill>
                            <a:schemeClr val="bg1"/>
                          </a:solidFill>
                          <a:effectLst/>
                          <a:latin typeface="+mn-lt"/>
                        </a:rPr>
                        <a:t> Acute Screening Level</a:t>
                      </a:r>
                      <a:endParaRPr lang="en-US" sz="1400" b="1" i="0" u="none" strike="noStrike" dirty="0">
                        <a:solidFill>
                          <a:schemeClr val="bg1"/>
                        </a:solidFill>
                        <a:effectLst/>
                        <a:latin typeface="+mn-lt"/>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2286253841"/>
                  </a:ext>
                </a:extLst>
              </a:tr>
              <a:tr h="349775">
                <a:tc vMerge="1">
                  <a:txBody>
                    <a:bodyPr/>
                    <a:lstStyle/>
                    <a:p>
                      <a:endParaRPr lang="en-US"/>
                    </a:p>
                  </a:txBody>
                  <a:tcPr/>
                </a:tc>
                <a:tc>
                  <a:txBody>
                    <a:bodyPr/>
                    <a:lstStyle/>
                    <a:p>
                      <a:pPr algn="ctr" fontAlgn="b"/>
                      <a:r>
                        <a:rPr lang="en-US" sz="1400" b="1" u="none" strike="noStrike" dirty="0">
                          <a:solidFill>
                            <a:schemeClr val="bg1"/>
                          </a:solidFill>
                          <a:effectLst/>
                          <a:latin typeface="+mn-lt"/>
                        </a:rPr>
                        <a:t>Brawley</a:t>
                      </a:r>
                      <a:endParaRPr lang="en-US" sz="1400" b="1" i="0" u="none" strike="noStrike" dirty="0">
                        <a:solidFill>
                          <a:schemeClr val="bg1"/>
                        </a:solidFill>
                        <a:effectLst/>
                        <a:latin typeface="+mn-lt"/>
                      </a:endParaRPr>
                    </a:p>
                  </a:txBody>
                  <a:tcPr marL="9525" marR="9525" marT="9525" marB="0" anchor="ctr">
                    <a:solidFill>
                      <a:schemeClr val="accent1"/>
                    </a:solidFill>
                  </a:tcPr>
                </a:tc>
                <a:tc>
                  <a:txBody>
                    <a:bodyPr/>
                    <a:lstStyle/>
                    <a:p>
                      <a:pPr algn="ctr" fontAlgn="b"/>
                      <a:r>
                        <a:rPr lang="en-US" sz="1400" b="1" u="none" strike="noStrike" dirty="0">
                          <a:solidFill>
                            <a:schemeClr val="bg1"/>
                          </a:solidFill>
                          <a:effectLst/>
                          <a:latin typeface="+mn-lt"/>
                        </a:rPr>
                        <a:t>Brawley SDSU</a:t>
                      </a:r>
                      <a:endParaRPr lang="en-US" sz="1400" b="1" i="0" u="none" strike="noStrike" dirty="0">
                        <a:solidFill>
                          <a:schemeClr val="bg1"/>
                        </a:solidFill>
                        <a:effectLst/>
                        <a:latin typeface="+mn-lt"/>
                      </a:endParaRPr>
                    </a:p>
                  </a:txBody>
                  <a:tcPr marL="9525" marR="9525" marT="9525" marB="0" anchor="ctr">
                    <a:solidFill>
                      <a:schemeClr val="accent1"/>
                    </a:solidFill>
                  </a:tcPr>
                </a:tc>
                <a:tc>
                  <a:txBody>
                    <a:bodyPr/>
                    <a:lstStyle/>
                    <a:p>
                      <a:pPr algn="ctr" fontAlgn="b"/>
                      <a:r>
                        <a:rPr lang="en-US" sz="1400" b="1" u="none" strike="noStrike" dirty="0">
                          <a:solidFill>
                            <a:schemeClr val="bg1"/>
                          </a:solidFill>
                          <a:effectLst/>
                          <a:latin typeface="+mn-lt"/>
                        </a:rPr>
                        <a:t>Heber</a:t>
                      </a:r>
                      <a:endParaRPr lang="en-US" sz="1400" b="1" i="0" u="none" strike="noStrike" dirty="0">
                        <a:solidFill>
                          <a:schemeClr val="bg1"/>
                        </a:solidFill>
                        <a:effectLst/>
                        <a:latin typeface="+mn-lt"/>
                      </a:endParaRPr>
                    </a:p>
                  </a:txBody>
                  <a:tcPr marL="9525" marR="9525" marT="9525" marB="0" anchor="ctr">
                    <a:solidFill>
                      <a:schemeClr val="accent1"/>
                    </a:solidFill>
                  </a:tcPr>
                </a:tc>
                <a:tc>
                  <a:txBody>
                    <a:bodyPr/>
                    <a:lstStyle/>
                    <a:p>
                      <a:pPr algn="ctr" fontAlgn="b"/>
                      <a:r>
                        <a:rPr lang="en-US" sz="1400" b="1" u="none" strike="noStrike" dirty="0">
                          <a:solidFill>
                            <a:schemeClr val="bg1"/>
                          </a:solidFill>
                          <a:effectLst/>
                          <a:latin typeface="+mn-lt"/>
                        </a:rPr>
                        <a:t>Imperial</a:t>
                      </a:r>
                      <a:endParaRPr lang="en-US" sz="1400" b="1" i="0" u="none" strike="noStrike" dirty="0">
                        <a:solidFill>
                          <a:schemeClr val="bg1"/>
                        </a:solidFill>
                        <a:effectLst/>
                        <a:latin typeface="+mn-lt"/>
                      </a:endParaRPr>
                    </a:p>
                  </a:txBody>
                  <a:tcPr marL="9525" marR="9525" marT="9525" marB="0" anchor="ctr">
                    <a:solidFill>
                      <a:schemeClr val="accent1"/>
                    </a:solidFill>
                  </a:tcPr>
                </a:tc>
                <a:tc>
                  <a:txBody>
                    <a:bodyPr/>
                    <a:lstStyle/>
                    <a:p>
                      <a:pPr algn="ctr" fontAlgn="b"/>
                      <a:r>
                        <a:rPr lang="en-US" sz="1400" b="1" u="none" strike="noStrike" dirty="0">
                          <a:solidFill>
                            <a:schemeClr val="bg1"/>
                          </a:solidFill>
                          <a:effectLst/>
                          <a:latin typeface="+mn-lt"/>
                        </a:rPr>
                        <a:t>Seeley</a:t>
                      </a:r>
                      <a:endParaRPr lang="en-US" sz="1400" b="1" i="0" u="none" strike="noStrike" dirty="0">
                        <a:solidFill>
                          <a:schemeClr val="bg1"/>
                        </a:solidFill>
                        <a:effectLst/>
                        <a:latin typeface="+mn-lt"/>
                      </a:endParaRPr>
                    </a:p>
                  </a:txBody>
                  <a:tcPr marL="9525" marR="9525" marT="9525" marB="0" anchor="ctr">
                    <a:solidFill>
                      <a:schemeClr val="accent1"/>
                    </a:solidFill>
                  </a:tcPr>
                </a:tc>
                <a:tc>
                  <a:txBody>
                    <a:bodyPr/>
                    <a:lstStyle/>
                    <a:p>
                      <a:pPr algn="ctr" fontAlgn="b"/>
                      <a:r>
                        <a:rPr lang="en-US" sz="1400" b="1" u="none" strike="noStrike" dirty="0">
                          <a:solidFill>
                            <a:schemeClr val="bg1"/>
                          </a:solidFill>
                          <a:effectLst/>
                          <a:latin typeface="+mn-lt"/>
                        </a:rPr>
                        <a:t>Westmorland</a:t>
                      </a:r>
                      <a:endParaRPr lang="en-US" sz="1400" b="1" i="0" u="none" strike="noStrike" dirty="0">
                        <a:solidFill>
                          <a:schemeClr val="bg1"/>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solidFill>
                      <a:schemeClr val="accent1"/>
                    </a:solidFill>
                  </a:tcPr>
                </a:tc>
                <a:tc vMerge="1">
                  <a:txBody>
                    <a:bodyPr/>
                    <a:lstStyle/>
                    <a:p>
                      <a:pPr algn="ctr" fontAlgn="b"/>
                      <a:endParaRPr lang="en-US" sz="1400" b="1" i="0" u="none" strike="noStrike" dirty="0">
                        <a:solidFill>
                          <a:schemeClr val="bg1"/>
                        </a:solidFill>
                        <a:effectLst/>
                        <a:latin typeface="Calibri" panose="020F0502020204030204" pitchFamily="34" charset="0"/>
                      </a:endParaRPr>
                    </a:p>
                  </a:txBody>
                  <a:tcPr marL="9525" marR="9525" marT="9525" marB="0" anchor="ctr">
                    <a:solidFill>
                      <a:srgbClr val="013657"/>
                    </a:solidFill>
                  </a:tcPr>
                </a:tc>
                <a:extLst>
                  <a:ext uri="{0D108BD9-81ED-4DB2-BD59-A6C34878D82A}">
                    <a16:rowId xmlns:a16="http://schemas.microsoft.com/office/drawing/2014/main" val="3508789342"/>
                  </a:ext>
                </a:extLst>
              </a:tr>
              <a:tr h="349775">
                <a:tc>
                  <a:txBody>
                    <a:bodyPr/>
                    <a:lstStyle/>
                    <a:p>
                      <a:pPr algn="ctr" rtl="0" fontAlgn="ctr"/>
                      <a:r>
                        <a:rPr lang="en-US" sz="1400" b="1" i="0" u="none" strike="noStrike" dirty="0">
                          <a:solidFill>
                            <a:schemeClr val="bg1"/>
                          </a:solidFill>
                          <a:effectLst/>
                          <a:latin typeface="+mn-lt"/>
                        </a:rPr>
                        <a:t>Chlorpyrifos</a:t>
                      </a:r>
                    </a:p>
                  </a:txBody>
                  <a:tcPr marL="9525" marR="9525" marT="9525" marB="0" anchor="ctr">
                    <a:solidFill>
                      <a:schemeClr val="accent1"/>
                    </a:solidFill>
                  </a:tcP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dirty="0">
                          <a:solidFill>
                            <a:schemeClr val="accent3">
                              <a:lumMod val="10000"/>
                            </a:schemeClr>
                          </a:solidFill>
                          <a:effectLst/>
                          <a:latin typeface="+mn-lt"/>
                        </a:rPr>
                        <a:t>38.8</a:t>
                      </a:r>
                      <a:endParaRPr lang="en-US" sz="1400" b="1" i="0" u="none" strike="noStrike" dirty="0">
                        <a:solidFill>
                          <a:schemeClr val="accent3">
                            <a:lumMod val="10000"/>
                          </a:schemeClr>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1,200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71200999"/>
                  </a:ext>
                </a:extLst>
              </a:tr>
              <a:tr h="349775">
                <a:tc>
                  <a:txBody>
                    <a:bodyPr/>
                    <a:lstStyle/>
                    <a:p>
                      <a:pPr algn="ctr" rtl="0" fontAlgn="ctr"/>
                      <a:r>
                        <a:rPr lang="en-US" sz="1400" b="1" i="0" u="none" strike="noStrike" dirty="0">
                          <a:solidFill>
                            <a:schemeClr val="bg1"/>
                          </a:solidFill>
                          <a:effectLst/>
                          <a:latin typeface="+mn-lt"/>
                        </a:rPr>
                        <a:t>Chlorpyrifos OA</a:t>
                      </a:r>
                    </a:p>
                  </a:txBody>
                  <a:tcPr marL="9525" marR="9525" marT="9525" marB="0" anchor="ctr">
                    <a:solidFill>
                      <a:schemeClr val="accent1"/>
                    </a:solidFill>
                  </a:tcP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dirty="0">
                          <a:solidFill>
                            <a:schemeClr val="accent3">
                              <a:lumMod val="10000"/>
                            </a:schemeClr>
                          </a:solidFill>
                          <a:effectLst/>
                          <a:latin typeface="+mn-lt"/>
                        </a:rPr>
                        <a:t>33.9</a:t>
                      </a:r>
                      <a:endParaRPr lang="en-US" sz="1400" b="1" i="0" u="none" strike="noStrike" dirty="0">
                        <a:solidFill>
                          <a:schemeClr val="accent3">
                            <a:lumMod val="10000"/>
                          </a:schemeClr>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1,200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58585018"/>
                  </a:ext>
                </a:extLst>
              </a:tr>
              <a:tr h="349775">
                <a:tc>
                  <a:txBody>
                    <a:bodyPr/>
                    <a:lstStyle/>
                    <a:p>
                      <a:pPr algn="ctr" rtl="0" fontAlgn="ctr"/>
                      <a:r>
                        <a:rPr lang="en-US" sz="1400" b="1" i="0" u="none" strike="noStrike" dirty="0">
                          <a:solidFill>
                            <a:schemeClr val="bg1"/>
                          </a:solidFill>
                          <a:effectLst/>
                          <a:latin typeface="+mn-lt"/>
                        </a:rPr>
                        <a:t>Dichlorvos (DDVP)</a:t>
                      </a:r>
                    </a:p>
                  </a:txBody>
                  <a:tcPr marL="9525" marR="9525" marT="9525" marB="0" anchor="ctr">
                    <a:solidFill>
                      <a:schemeClr val="accent1"/>
                    </a:solidFill>
                  </a:tcP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11,000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15564151"/>
                  </a:ext>
                </a:extLst>
              </a:tr>
              <a:tr h="349775">
                <a:tc>
                  <a:txBody>
                    <a:bodyPr/>
                    <a:lstStyle/>
                    <a:p>
                      <a:pPr algn="ctr" rtl="0" fontAlgn="ctr"/>
                      <a:r>
                        <a:rPr lang="en-US" sz="1400" b="1" i="0" u="none" strike="noStrike" dirty="0">
                          <a:solidFill>
                            <a:schemeClr val="bg1"/>
                          </a:solidFill>
                          <a:effectLst/>
                          <a:latin typeface="+mn-lt"/>
                        </a:rPr>
                        <a:t>DEF</a:t>
                      </a:r>
                    </a:p>
                  </a:txBody>
                  <a:tcPr marL="9525" marR="9525" marT="9525" marB="0" anchor="ctr">
                    <a:solidFill>
                      <a:schemeClr val="accent1"/>
                    </a:solidFill>
                  </a:tcP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a:solidFill>
                            <a:schemeClr val="accent3">
                              <a:lumMod val="10000"/>
                            </a:schemeClr>
                          </a:solidFill>
                          <a:effectLst/>
                          <a:latin typeface="+mn-lt"/>
                        </a:rPr>
                        <a:t>38.1</a:t>
                      </a:r>
                      <a:endParaRPr lang="en-US" sz="1400" b="1" i="0" u="none" strike="noStrike">
                        <a:solidFill>
                          <a:schemeClr val="accent3">
                            <a:lumMod val="10000"/>
                          </a:schemeClr>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8,800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49502336"/>
                  </a:ext>
                </a:extLst>
              </a:tr>
              <a:tr h="349775">
                <a:tc>
                  <a:txBody>
                    <a:bodyPr/>
                    <a:lstStyle/>
                    <a:p>
                      <a:pPr algn="ctr" rtl="0" fontAlgn="ctr"/>
                      <a:r>
                        <a:rPr lang="en-US" sz="1400" b="1" i="0" u="none" strike="noStrike" dirty="0">
                          <a:solidFill>
                            <a:schemeClr val="bg1"/>
                          </a:solidFill>
                          <a:effectLst/>
                          <a:latin typeface="+mn-lt"/>
                        </a:rPr>
                        <a:t>Diazinon</a:t>
                      </a:r>
                    </a:p>
                  </a:txBody>
                  <a:tcPr marL="9525" marR="9525" marT="9525" marB="0" anchor="ctr">
                    <a:solidFill>
                      <a:schemeClr val="accent1"/>
                    </a:solidFill>
                  </a:tcP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dirty="0">
                          <a:solidFill>
                            <a:schemeClr val="accent3">
                              <a:lumMod val="10000"/>
                            </a:schemeClr>
                          </a:solidFill>
                          <a:effectLst/>
                          <a:latin typeface="+mn-lt"/>
                        </a:rPr>
                        <a:t>17.4</a:t>
                      </a:r>
                      <a:endParaRPr lang="en-US" sz="1400" b="1"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a:solidFill>
                            <a:schemeClr val="accent3">
                              <a:lumMod val="10000"/>
                            </a:schemeClr>
                          </a:solidFill>
                          <a:effectLst/>
                          <a:latin typeface="+mn-lt"/>
                        </a:rPr>
                        <a:t>32.5</a:t>
                      </a:r>
                      <a:endParaRPr lang="en-US" sz="1400" b="1" i="0" u="none" strike="noStrike">
                        <a:solidFill>
                          <a:schemeClr val="accent3">
                            <a:lumMod val="10000"/>
                          </a:schemeClr>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130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1763251"/>
                  </a:ext>
                </a:extLst>
              </a:tr>
              <a:tr h="349775">
                <a:tc>
                  <a:txBody>
                    <a:bodyPr/>
                    <a:lstStyle/>
                    <a:p>
                      <a:pPr algn="ctr" rtl="0" fontAlgn="ctr"/>
                      <a:r>
                        <a:rPr lang="en-US" sz="1400" b="1" i="0" u="none" strike="noStrike" dirty="0">
                          <a:solidFill>
                            <a:schemeClr val="bg1"/>
                          </a:solidFill>
                          <a:effectLst/>
                          <a:latin typeface="+mn-lt"/>
                        </a:rPr>
                        <a:t>Diazinon OA</a:t>
                      </a:r>
                    </a:p>
                  </a:txBody>
                  <a:tcPr marL="9525" marR="9525" marT="9525" marB="0" anchor="ctr">
                    <a:solidFill>
                      <a:schemeClr val="accent1"/>
                    </a:solidFill>
                  </a:tcP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a:solidFill>
                            <a:schemeClr val="accent3">
                              <a:lumMod val="10000"/>
                            </a:schemeClr>
                          </a:solidFill>
                          <a:effectLst/>
                          <a:latin typeface="+mn-lt"/>
                        </a:rPr>
                        <a:t>33.9</a:t>
                      </a:r>
                      <a:endParaRPr lang="en-US" sz="1400" b="1" i="0" u="none" strike="noStrike">
                        <a:solidFill>
                          <a:schemeClr val="accent3">
                            <a:lumMod val="10000"/>
                          </a:schemeClr>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130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99891563"/>
                  </a:ext>
                </a:extLst>
              </a:tr>
              <a:tr h="349775">
                <a:tc>
                  <a:txBody>
                    <a:bodyPr/>
                    <a:lstStyle/>
                    <a:p>
                      <a:pPr algn="ctr" rtl="0" fontAlgn="ctr"/>
                      <a:r>
                        <a:rPr lang="en-US" sz="1400" b="1" i="0" u="none" strike="noStrike" dirty="0">
                          <a:solidFill>
                            <a:schemeClr val="bg1"/>
                          </a:solidFill>
                          <a:effectLst/>
                          <a:latin typeface="+mn-lt"/>
                        </a:rPr>
                        <a:t>Dimethoate</a:t>
                      </a:r>
                    </a:p>
                  </a:txBody>
                  <a:tcPr marL="9525" marR="9525" marT="9525" marB="0" anchor="ctr">
                    <a:solidFill>
                      <a:schemeClr val="accent1"/>
                    </a:solidFill>
                  </a:tcP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dirty="0">
                          <a:solidFill>
                            <a:schemeClr val="accent3">
                              <a:lumMod val="10000"/>
                            </a:schemeClr>
                          </a:solidFill>
                          <a:effectLst/>
                          <a:latin typeface="+mn-lt"/>
                        </a:rPr>
                        <a:t>45.9</a:t>
                      </a:r>
                      <a:endParaRPr lang="en-US" sz="1400" b="1" i="0" u="none" strike="noStrike" dirty="0">
                        <a:solidFill>
                          <a:schemeClr val="accent3">
                            <a:lumMod val="10000"/>
                          </a:schemeClr>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4,300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45038063"/>
                  </a:ext>
                </a:extLst>
              </a:tr>
              <a:tr h="349775">
                <a:tc>
                  <a:txBody>
                    <a:bodyPr/>
                    <a:lstStyle/>
                    <a:p>
                      <a:pPr algn="ctr" rtl="0" fontAlgn="ctr"/>
                      <a:r>
                        <a:rPr lang="en-US" sz="1400" b="1" i="0" u="none" strike="noStrike" dirty="0">
                          <a:solidFill>
                            <a:schemeClr val="bg1"/>
                          </a:solidFill>
                          <a:effectLst/>
                          <a:latin typeface="+mn-lt"/>
                        </a:rPr>
                        <a:t>Dimethoate OA</a:t>
                      </a:r>
                    </a:p>
                  </a:txBody>
                  <a:tcPr marL="9525" marR="9525" marT="9525" marB="0" anchor="ctr">
                    <a:solidFill>
                      <a:schemeClr val="accent1"/>
                    </a:solidFill>
                  </a:tcP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dirty="0">
                          <a:solidFill>
                            <a:schemeClr val="accent3">
                              <a:lumMod val="10000"/>
                            </a:schemeClr>
                          </a:solidFill>
                          <a:effectLst/>
                          <a:latin typeface="+mn-lt"/>
                        </a:rPr>
                        <a:t>20.0</a:t>
                      </a:r>
                      <a:endParaRPr lang="en-US" sz="1400" b="1"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dirty="0">
                          <a:solidFill>
                            <a:schemeClr val="accent3">
                              <a:lumMod val="10000"/>
                            </a:schemeClr>
                          </a:solidFill>
                          <a:effectLst/>
                          <a:latin typeface="+mn-lt"/>
                        </a:rPr>
                        <a:t>18.8</a:t>
                      </a:r>
                      <a:endParaRPr lang="en-US" sz="1400" b="1"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dirty="0">
                          <a:solidFill>
                            <a:schemeClr val="accent3">
                              <a:lumMod val="10000"/>
                            </a:schemeClr>
                          </a:solidFill>
                          <a:effectLst/>
                          <a:latin typeface="+mn-lt"/>
                        </a:rPr>
                        <a:t>109.3</a:t>
                      </a:r>
                      <a:endParaRPr lang="en-US" sz="1400" b="1"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dirty="0">
                          <a:solidFill>
                            <a:schemeClr val="accent3">
                              <a:lumMod val="10000"/>
                            </a:schemeClr>
                          </a:solidFill>
                          <a:effectLst/>
                          <a:latin typeface="+mn-lt"/>
                        </a:rPr>
                        <a:t>30.3</a:t>
                      </a:r>
                      <a:endParaRPr lang="en-US" sz="1400" b="1" i="0" u="none" strike="noStrike" dirty="0">
                        <a:solidFill>
                          <a:schemeClr val="accent3">
                            <a:lumMod val="10000"/>
                          </a:schemeClr>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4,300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65956460"/>
                  </a:ext>
                </a:extLst>
              </a:tr>
              <a:tr h="349775">
                <a:tc>
                  <a:txBody>
                    <a:bodyPr/>
                    <a:lstStyle/>
                    <a:p>
                      <a:pPr algn="ctr" rtl="0" fontAlgn="ctr"/>
                      <a:r>
                        <a:rPr lang="en-US" sz="1400" b="1" i="0" u="none" strike="noStrike" dirty="0">
                          <a:solidFill>
                            <a:schemeClr val="bg1"/>
                          </a:solidFill>
                          <a:effectLst/>
                          <a:latin typeface="+mn-lt"/>
                        </a:rPr>
                        <a:t>Malathion</a:t>
                      </a:r>
                    </a:p>
                  </a:txBody>
                  <a:tcPr marL="9525" marR="9525" marT="9525" marB="0" anchor="ctr">
                    <a:solidFill>
                      <a:schemeClr val="accent1"/>
                    </a:solidFill>
                  </a:tcP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dirty="0">
                          <a:solidFill>
                            <a:schemeClr val="accent3">
                              <a:lumMod val="10000"/>
                            </a:schemeClr>
                          </a:solidFill>
                          <a:effectLst/>
                          <a:latin typeface="+mn-lt"/>
                        </a:rPr>
                        <a:t>212.1</a:t>
                      </a:r>
                      <a:endParaRPr lang="en-US" sz="1400" b="1" i="0" u="none" strike="noStrike" dirty="0">
                        <a:solidFill>
                          <a:schemeClr val="accent3">
                            <a:lumMod val="10000"/>
                          </a:schemeClr>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112,500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12283192"/>
                  </a:ext>
                </a:extLst>
              </a:tr>
              <a:tr h="349775">
                <a:tc>
                  <a:txBody>
                    <a:bodyPr/>
                    <a:lstStyle/>
                    <a:p>
                      <a:pPr algn="ctr" rtl="0" fontAlgn="ctr"/>
                      <a:r>
                        <a:rPr lang="en-US" sz="1400" b="1" i="0" u="none" strike="noStrike" dirty="0">
                          <a:solidFill>
                            <a:schemeClr val="bg1"/>
                          </a:solidFill>
                          <a:effectLst/>
                          <a:latin typeface="+mn-lt"/>
                        </a:rPr>
                        <a:t>Malathion OA</a:t>
                      </a:r>
                    </a:p>
                  </a:txBody>
                  <a:tcPr marL="9525" marR="9525" marT="9525" marB="0" anchor="ctr">
                    <a:solidFill>
                      <a:schemeClr val="accent1"/>
                    </a:solidFill>
                  </a:tcP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dirty="0">
                          <a:solidFill>
                            <a:schemeClr val="accent3">
                              <a:lumMod val="10000"/>
                            </a:schemeClr>
                          </a:solidFill>
                          <a:effectLst/>
                          <a:latin typeface="+mn-lt"/>
                        </a:rPr>
                        <a:t>62.3</a:t>
                      </a:r>
                      <a:endParaRPr lang="en-US" sz="1400" b="1" i="0" u="none" strike="noStrike" dirty="0">
                        <a:solidFill>
                          <a:schemeClr val="accent3">
                            <a:lumMod val="10000"/>
                          </a:schemeClr>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112,500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1201786"/>
                  </a:ext>
                </a:extLst>
              </a:tr>
              <a:tr h="349775">
                <a:tc>
                  <a:txBody>
                    <a:bodyPr/>
                    <a:lstStyle/>
                    <a:p>
                      <a:pPr algn="ctr" rtl="0" fontAlgn="ctr"/>
                      <a:r>
                        <a:rPr lang="en-US" sz="1400" b="1" i="0" u="none" strike="noStrike" dirty="0">
                          <a:solidFill>
                            <a:schemeClr val="bg1"/>
                          </a:solidFill>
                          <a:effectLst/>
                          <a:latin typeface="+mn-lt"/>
                        </a:rPr>
                        <a:t>Phosmet</a:t>
                      </a:r>
                    </a:p>
                  </a:txBody>
                  <a:tcPr marL="9525" marR="9525" marT="9525" marB="0" anchor="ctr">
                    <a:solidFill>
                      <a:schemeClr val="accent1"/>
                    </a:solidFill>
                  </a:tcP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u="none" strike="noStrike" dirty="0">
                          <a:solidFill>
                            <a:schemeClr val="accent3">
                              <a:lumMod val="10000"/>
                            </a:schemeClr>
                          </a:solidFill>
                          <a:effectLst/>
                          <a:latin typeface="+mn-lt"/>
                        </a:rPr>
                        <a:t>nd</a:t>
                      </a:r>
                      <a:endParaRPr lang="en-US" sz="1400" b="0" i="0" u="none" strike="noStrike" dirty="0">
                        <a:solidFill>
                          <a:schemeClr val="accent3">
                            <a:lumMod val="10000"/>
                          </a:schemeClr>
                        </a:solidFill>
                        <a:effectLst/>
                        <a:latin typeface="+mn-lt"/>
                      </a:endParaRPr>
                    </a:p>
                  </a:txBody>
                  <a:tcPr marL="9525" marR="9525" marT="9525" marB="0" anchor="ctr"/>
                </a:tc>
                <a:tc>
                  <a:txBody>
                    <a:bodyPr/>
                    <a:lstStyle/>
                    <a:p>
                      <a:pPr algn="ctr" fontAlgn="b"/>
                      <a:r>
                        <a:rPr lang="en-US" sz="1400" b="1" u="none" strike="noStrike" dirty="0">
                          <a:solidFill>
                            <a:schemeClr val="accent3">
                              <a:lumMod val="10000"/>
                            </a:schemeClr>
                          </a:solidFill>
                          <a:effectLst/>
                          <a:latin typeface="+mn-lt"/>
                        </a:rPr>
                        <a:t>50.8</a:t>
                      </a:r>
                      <a:endParaRPr lang="en-US" sz="1400" b="1" i="0" u="none" strike="noStrike" dirty="0">
                        <a:solidFill>
                          <a:schemeClr val="accent3">
                            <a:lumMod val="10000"/>
                          </a:schemeClr>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77,000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4301373"/>
                  </a:ext>
                </a:extLst>
              </a:tr>
              <a:tr h="349775">
                <a:tc>
                  <a:txBody>
                    <a:bodyPr/>
                    <a:lstStyle/>
                    <a:p>
                      <a:pPr algn="l" fontAlgn="b"/>
                      <a:r>
                        <a:rPr lang="en-US" sz="1200" b="1" i="1" u="none" strike="noStrike" dirty="0">
                          <a:solidFill>
                            <a:schemeClr val="accent3">
                              <a:lumMod val="10000"/>
                            </a:schemeClr>
                          </a:solidFill>
                          <a:effectLst/>
                          <a:latin typeface="+mn-lt"/>
                        </a:rPr>
                        <a:t>nd = not detected</a:t>
                      </a: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3394100064"/>
                  </a:ext>
                </a:extLst>
              </a:tr>
            </a:tbl>
          </a:graphicData>
        </a:graphic>
      </p:graphicFrame>
      <p:sp>
        <p:nvSpPr>
          <p:cNvPr id="10" name="Title 1"/>
          <p:cNvSpPr>
            <a:spLocks noGrp="1"/>
          </p:cNvSpPr>
          <p:nvPr>
            <p:ph type="title"/>
          </p:nvPr>
        </p:nvSpPr>
        <p:spPr>
          <a:xfrm>
            <a:off x="462691" y="650716"/>
            <a:ext cx="10771363" cy="944013"/>
          </a:xfrm>
        </p:spPr>
        <p:txBody>
          <a:bodyPr>
            <a:normAutofit fontScale="90000"/>
          </a:bodyPr>
          <a:lstStyle/>
          <a:p>
            <a:r>
              <a:rPr lang="en-US" sz="3600" dirty="0"/>
              <a:t>Summary of 2018 Seasonal Organophosphate Monitoring in Imperial County	</a:t>
            </a:r>
          </a:p>
        </p:txBody>
      </p:sp>
    </p:spTree>
    <p:extLst>
      <p:ext uri="{BB962C8B-B14F-4D97-AF65-F5344CB8AC3E}">
        <p14:creationId xmlns:p14="http://schemas.microsoft.com/office/powerpoint/2010/main" val="4042526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8699F50C-BE38-4BD0-BA84-9B090E1F2B9B}" type="slidenum">
              <a:rPr lang="en-IN" smtClean="0"/>
              <a:t>12</a:t>
            </a:fld>
            <a:endParaRPr lang="en-IN"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6973" y="111514"/>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6" name="Freeform 5"/>
          <p:cNvSpPr/>
          <p:nvPr/>
        </p:nvSpPr>
        <p:spPr>
          <a:xfrm>
            <a:off x="11232356" y="821531"/>
            <a:ext cx="959645" cy="992981"/>
          </a:xfrm>
          <a:custGeom>
            <a:avLst/>
            <a:gdLst>
              <a:gd name="connsiteX0" fmla="*/ 4762 w 966787"/>
              <a:gd name="connsiteY0" fmla="*/ 0 h 985838"/>
              <a:gd name="connsiteX1" fmla="*/ 0 w 966787"/>
              <a:gd name="connsiteY1" fmla="*/ 276225 h 985838"/>
              <a:gd name="connsiteX2" fmla="*/ 964406 w 966787"/>
              <a:gd name="connsiteY2" fmla="*/ 985838 h 985838"/>
              <a:gd name="connsiteX3" fmla="*/ 966787 w 966787"/>
              <a:gd name="connsiteY3" fmla="*/ 700088 h 985838"/>
              <a:gd name="connsiteX4" fmla="*/ 4762 w 966787"/>
              <a:gd name="connsiteY4" fmla="*/ 0 h 98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985838">
                <a:moveTo>
                  <a:pt x="4762" y="0"/>
                </a:moveTo>
                <a:cubicBezTo>
                  <a:pt x="3175" y="92075"/>
                  <a:pt x="1587" y="184150"/>
                  <a:pt x="0" y="276225"/>
                </a:cubicBezTo>
                <a:lnTo>
                  <a:pt x="964406" y="985838"/>
                </a:lnTo>
                <a:cubicBezTo>
                  <a:pt x="965200" y="890588"/>
                  <a:pt x="965993" y="795338"/>
                  <a:pt x="966787" y="700088"/>
                </a:cubicBezTo>
                <a:lnTo>
                  <a:pt x="476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591037007"/>
              </p:ext>
            </p:extLst>
          </p:nvPr>
        </p:nvGraphicFramePr>
        <p:xfrm>
          <a:off x="866275" y="1648328"/>
          <a:ext cx="10539662" cy="4896850"/>
        </p:xfrm>
        <a:graphic>
          <a:graphicData uri="http://schemas.openxmlformats.org/drawingml/2006/table">
            <a:tbl>
              <a:tblPr firstRow="1" firstCol="1" bandRow="1">
                <a:tableStyleId>{93296810-A885-4BE3-A3E7-6D5BEEA58F35}</a:tableStyleId>
              </a:tblPr>
              <a:tblGrid>
                <a:gridCol w="2869638">
                  <a:extLst>
                    <a:ext uri="{9D8B030D-6E8A-4147-A177-3AD203B41FA5}">
                      <a16:colId xmlns:a16="http://schemas.microsoft.com/office/drawing/2014/main" val="240986550"/>
                    </a:ext>
                  </a:extLst>
                </a:gridCol>
                <a:gridCol w="1415559">
                  <a:extLst>
                    <a:ext uri="{9D8B030D-6E8A-4147-A177-3AD203B41FA5}">
                      <a16:colId xmlns:a16="http://schemas.microsoft.com/office/drawing/2014/main" val="1132861785"/>
                    </a:ext>
                  </a:extLst>
                </a:gridCol>
                <a:gridCol w="1357782">
                  <a:extLst>
                    <a:ext uri="{9D8B030D-6E8A-4147-A177-3AD203B41FA5}">
                      <a16:colId xmlns:a16="http://schemas.microsoft.com/office/drawing/2014/main" val="1366675280"/>
                    </a:ext>
                  </a:extLst>
                </a:gridCol>
                <a:gridCol w="650001">
                  <a:extLst>
                    <a:ext uri="{9D8B030D-6E8A-4147-A177-3AD203B41FA5}">
                      <a16:colId xmlns:a16="http://schemas.microsoft.com/office/drawing/2014/main" val="3810204725"/>
                    </a:ext>
                  </a:extLst>
                </a:gridCol>
                <a:gridCol w="852224">
                  <a:extLst>
                    <a:ext uri="{9D8B030D-6E8A-4147-A177-3AD203B41FA5}">
                      <a16:colId xmlns:a16="http://schemas.microsoft.com/office/drawing/2014/main" val="1614707595"/>
                    </a:ext>
                  </a:extLst>
                </a:gridCol>
                <a:gridCol w="707780">
                  <a:extLst>
                    <a:ext uri="{9D8B030D-6E8A-4147-A177-3AD203B41FA5}">
                      <a16:colId xmlns:a16="http://schemas.microsoft.com/office/drawing/2014/main" val="4149214505"/>
                    </a:ext>
                  </a:extLst>
                </a:gridCol>
                <a:gridCol w="1343339">
                  <a:extLst>
                    <a:ext uri="{9D8B030D-6E8A-4147-A177-3AD203B41FA5}">
                      <a16:colId xmlns:a16="http://schemas.microsoft.com/office/drawing/2014/main" val="332947497"/>
                    </a:ext>
                  </a:extLst>
                </a:gridCol>
                <a:gridCol w="1343339">
                  <a:extLst>
                    <a:ext uri="{9D8B030D-6E8A-4147-A177-3AD203B41FA5}">
                      <a16:colId xmlns:a16="http://schemas.microsoft.com/office/drawing/2014/main" val="2992886816"/>
                    </a:ext>
                  </a:extLst>
                </a:gridCol>
              </a:tblGrid>
              <a:tr h="349775">
                <a:tc rowSpan="2">
                  <a:txBody>
                    <a:bodyPr/>
                    <a:lstStyle/>
                    <a:p>
                      <a:pPr algn="ctr" fontAlgn="b"/>
                      <a:r>
                        <a:rPr lang="en-US" sz="1400" b="1" u="none" strike="noStrike" dirty="0">
                          <a:effectLst/>
                          <a:latin typeface="+mn-lt"/>
                        </a:rPr>
                        <a:t>Pesticide</a:t>
                      </a:r>
                      <a:endParaRPr lang="en-US" sz="1400" b="1" i="0" u="none" strike="noStrike" dirty="0">
                        <a:solidFill>
                          <a:srgbClr val="000000"/>
                        </a:solidFill>
                        <a:effectLst/>
                        <a:latin typeface="+mn-lt"/>
                      </a:endParaRPr>
                    </a:p>
                  </a:txBody>
                  <a:tcPr marL="9525" marR="9525" marT="9525" marB="0" anchor="ctr">
                    <a:solidFill>
                      <a:schemeClr val="accent1"/>
                    </a:solidFill>
                  </a:tcPr>
                </a:tc>
                <a:tc gridSpan="6">
                  <a:txBody>
                    <a:bodyPr/>
                    <a:lstStyle/>
                    <a:p>
                      <a:pPr algn="ctr" fontAlgn="b"/>
                      <a:r>
                        <a:rPr lang="en-US" sz="1400" u="none" strike="noStrike" dirty="0">
                          <a:effectLst/>
                          <a:latin typeface="+mn-lt"/>
                        </a:rPr>
                        <a:t>Maximum 24-hr air</a:t>
                      </a:r>
                      <a:r>
                        <a:rPr lang="en-US" sz="1400" u="none" strike="noStrike" baseline="0" dirty="0">
                          <a:effectLst/>
                          <a:latin typeface="+mn-lt"/>
                        </a:rPr>
                        <a:t> concentrations as a percentage of screening level</a:t>
                      </a:r>
                      <a:endParaRPr lang="en-US" sz="1400" b="1" i="0" u="none" strike="noStrike" dirty="0">
                        <a:solidFill>
                          <a:srgbClr val="000000"/>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b"/>
                      <a:r>
                        <a:rPr lang="en-US" sz="1400" b="1" i="0" u="none" strike="noStrike" dirty="0">
                          <a:solidFill>
                            <a:schemeClr val="bg1"/>
                          </a:solidFill>
                          <a:effectLst/>
                          <a:latin typeface="+mn-lt"/>
                        </a:rPr>
                        <a:t>24-Hr</a:t>
                      </a:r>
                      <a:r>
                        <a:rPr lang="en-US" sz="1400" b="1" i="0" u="none" strike="noStrike" baseline="0" dirty="0">
                          <a:solidFill>
                            <a:schemeClr val="bg1"/>
                          </a:solidFill>
                          <a:effectLst/>
                          <a:latin typeface="+mn-lt"/>
                        </a:rPr>
                        <a:t> Acute Screening Level</a:t>
                      </a:r>
                      <a:endParaRPr lang="en-US" sz="1400" b="1" i="0" u="none" strike="noStrike" dirty="0">
                        <a:solidFill>
                          <a:schemeClr val="bg1"/>
                        </a:solidFill>
                        <a:effectLst/>
                        <a:latin typeface="+mn-lt"/>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2286253841"/>
                  </a:ext>
                </a:extLst>
              </a:tr>
              <a:tr h="349775">
                <a:tc vMerge="1">
                  <a:txBody>
                    <a:bodyPr/>
                    <a:lstStyle/>
                    <a:p>
                      <a:endParaRPr lang="en-US"/>
                    </a:p>
                  </a:txBody>
                  <a:tcPr/>
                </a:tc>
                <a:tc>
                  <a:txBody>
                    <a:bodyPr/>
                    <a:lstStyle/>
                    <a:p>
                      <a:pPr algn="ctr" fontAlgn="b"/>
                      <a:r>
                        <a:rPr lang="en-US" sz="1400" b="1" u="none" strike="noStrike" dirty="0">
                          <a:solidFill>
                            <a:schemeClr val="bg1"/>
                          </a:solidFill>
                          <a:effectLst/>
                          <a:latin typeface="+mn-lt"/>
                        </a:rPr>
                        <a:t>Brawley</a:t>
                      </a:r>
                      <a:endParaRPr lang="en-US" sz="1400" b="1" i="0" u="none" strike="noStrike" dirty="0">
                        <a:solidFill>
                          <a:schemeClr val="bg1"/>
                        </a:solidFill>
                        <a:effectLst/>
                        <a:latin typeface="+mn-lt"/>
                      </a:endParaRPr>
                    </a:p>
                  </a:txBody>
                  <a:tcPr marL="9525" marR="9525" marT="9525" marB="0" anchor="ctr">
                    <a:solidFill>
                      <a:schemeClr val="accent1"/>
                    </a:solidFill>
                  </a:tcPr>
                </a:tc>
                <a:tc>
                  <a:txBody>
                    <a:bodyPr/>
                    <a:lstStyle/>
                    <a:p>
                      <a:pPr algn="ctr" fontAlgn="b"/>
                      <a:r>
                        <a:rPr lang="en-US" sz="1400" b="1" u="none" strike="noStrike" dirty="0">
                          <a:solidFill>
                            <a:schemeClr val="bg1"/>
                          </a:solidFill>
                          <a:effectLst/>
                          <a:latin typeface="+mn-lt"/>
                        </a:rPr>
                        <a:t>Brawley SDSU</a:t>
                      </a:r>
                      <a:endParaRPr lang="en-US" sz="1400" b="1" i="0" u="none" strike="noStrike" dirty="0">
                        <a:solidFill>
                          <a:schemeClr val="bg1"/>
                        </a:solidFill>
                        <a:effectLst/>
                        <a:latin typeface="+mn-lt"/>
                      </a:endParaRPr>
                    </a:p>
                  </a:txBody>
                  <a:tcPr marL="9525" marR="9525" marT="9525" marB="0" anchor="ctr">
                    <a:solidFill>
                      <a:schemeClr val="accent1"/>
                    </a:solidFill>
                  </a:tcPr>
                </a:tc>
                <a:tc>
                  <a:txBody>
                    <a:bodyPr/>
                    <a:lstStyle/>
                    <a:p>
                      <a:pPr algn="ctr" fontAlgn="b"/>
                      <a:r>
                        <a:rPr lang="en-US" sz="1400" b="1" u="none" strike="noStrike" dirty="0">
                          <a:solidFill>
                            <a:schemeClr val="bg1"/>
                          </a:solidFill>
                          <a:effectLst/>
                          <a:latin typeface="+mn-lt"/>
                        </a:rPr>
                        <a:t>Heber</a:t>
                      </a:r>
                      <a:endParaRPr lang="en-US" sz="1400" b="1" i="0" u="none" strike="noStrike" dirty="0">
                        <a:solidFill>
                          <a:schemeClr val="bg1"/>
                        </a:solidFill>
                        <a:effectLst/>
                        <a:latin typeface="+mn-lt"/>
                      </a:endParaRPr>
                    </a:p>
                  </a:txBody>
                  <a:tcPr marL="9525" marR="9525" marT="9525" marB="0" anchor="ctr">
                    <a:solidFill>
                      <a:schemeClr val="accent1"/>
                    </a:solidFill>
                  </a:tcPr>
                </a:tc>
                <a:tc>
                  <a:txBody>
                    <a:bodyPr/>
                    <a:lstStyle/>
                    <a:p>
                      <a:pPr algn="ctr" fontAlgn="b"/>
                      <a:r>
                        <a:rPr lang="en-US" sz="1400" b="1" u="none" strike="noStrike" dirty="0">
                          <a:solidFill>
                            <a:schemeClr val="bg1"/>
                          </a:solidFill>
                          <a:effectLst/>
                          <a:latin typeface="+mn-lt"/>
                        </a:rPr>
                        <a:t>Imperial</a:t>
                      </a:r>
                      <a:endParaRPr lang="en-US" sz="1400" b="1" i="0" u="none" strike="noStrike" dirty="0">
                        <a:solidFill>
                          <a:schemeClr val="bg1"/>
                        </a:solidFill>
                        <a:effectLst/>
                        <a:latin typeface="+mn-lt"/>
                      </a:endParaRPr>
                    </a:p>
                  </a:txBody>
                  <a:tcPr marL="9525" marR="9525" marT="9525" marB="0" anchor="ctr">
                    <a:solidFill>
                      <a:schemeClr val="accent1"/>
                    </a:solidFill>
                  </a:tcPr>
                </a:tc>
                <a:tc>
                  <a:txBody>
                    <a:bodyPr/>
                    <a:lstStyle/>
                    <a:p>
                      <a:pPr algn="ctr" fontAlgn="b"/>
                      <a:r>
                        <a:rPr lang="en-US" sz="1400" b="1" u="none" strike="noStrike" dirty="0">
                          <a:solidFill>
                            <a:schemeClr val="bg1"/>
                          </a:solidFill>
                          <a:effectLst/>
                          <a:latin typeface="+mn-lt"/>
                        </a:rPr>
                        <a:t>Seeley</a:t>
                      </a:r>
                      <a:endParaRPr lang="en-US" sz="1400" b="1" i="0" u="none" strike="noStrike" dirty="0">
                        <a:solidFill>
                          <a:schemeClr val="bg1"/>
                        </a:solidFill>
                        <a:effectLst/>
                        <a:latin typeface="+mn-lt"/>
                      </a:endParaRPr>
                    </a:p>
                  </a:txBody>
                  <a:tcPr marL="9525" marR="9525" marT="9525" marB="0" anchor="ctr">
                    <a:solidFill>
                      <a:schemeClr val="accent1"/>
                    </a:solidFill>
                  </a:tcPr>
                </a:tc>
                <a:tc>
                  <a:txBody>
                    <a:bodyPr/>
                    <a:lstStyle/>
                    <a:p>
                      <a:pPr algn="ctr" fontAlgn="b"/>
                      <a:r>
                        <a:rPr lang="en-US" sz="1400" b="1" u="none" strike="noStrike" dirty="0">
                          <a:solidFill>
                            <a:schemeClr val="bg1"/>
                          </a:solidFill>
                          <a:effectLst/>
                          <a:latin typeface="+mn-lt"/>
                        </a:rPr>
                        <a:t>Westmorland</a:t>
                      </a:r>
                      <a:endParaRPr lang="en-US" sz="1400" b="1" i="0" u="none" strike="noStrike" dirty="0">
                        <a:solidFill>
                          <a:schemeClr val="bg1"/>
                        </a:solidFill>
                        <a:effectLst/>
                        <a:latin typeface="+mn-lt"/>
                      </a:endParaRPr>
                    </a:p>
                  </a:txBody>
                  <a:tcPr marL="9525" marR="9525" marT="9525" marB="0" anchor="ctr">
                    <a:lnR w="12700" cap="flat" cmpd="sng" algn="ctr">
                      <a:solidFill>
                        <a:schemeClr val="bg1"/>
                      </a:solidFill>
                      <a:prstDash val="solid"/>
                      <a:round/>
                      <a:headEnd type="none" w="med" len="med"/>
                      <a:tailEnd type="none" w="med" len="med"/>
                    </a:lnR>
                    <a:solidFill>
                      <a:schemeClr val="accent1"/>
                    </a:solidFill>
                  </a:tcPr>
                </a:tc>
                <a:tc vMerge="1">
                  <a:txBody>
                    <a:bodyPr/>
                    <a:lstStyle/>
                    <a:p>
                      <a:pPr algn="ctr" fontAlgn="b"/>
                      <a:endParaRPr lang="en-US" sz="1400" b="1" i="0" u="none" strike="noStrike" dirty="0">
                        <a:solidFill>
                          <a:schemeClr val="bg1"/>
                        </a:solidFill>
                        <a:effectLst/>
                        <a:latin typeface="Calibri" panose="020F0502020204030204" pitchFamily="34" charset="0"/>
                      </a:endParaRPr>
                    </a:p>
                  </a:txBody>
                  <a:tcPr marL="9525" marR="9525" marT="9525" marB="0" anchor="ctr">
                    <a:solidFill>
                      <a:srgbClr val="013657"/>
                    </a:solidFill>
                  </a:tcPr>
                </a:tc>
                <a:extLst>
                  <a:ext uri="{0D108BD9-81ED-4DB2-BD59-A6C34878D82A}">
                    <a16:rowId xmlns:a16="http://schemas.microsoft.com/office/drawing/2014/main" val="3508789342"/>
                  </a:ext>
                </a:extLst>
              </a:tr>
              <a:tr h="349775">
                <a:tc>
                  <a:txBody>
                    <a:bodyPr/>
                    <a:lstStyle/>
                    <a:p>
                      <a:pPr algn="ctr" rtl="0" fontAlgn="ctr"/>
                      <a:r>
                        <a:rPr lang="en-US" sz="1400" b="1" i="0" u="none" strike="noStrike" dirty="0">
                          <a:solidFill>
                            <a:schemeClr val="bg1"/>
                          </a:solidFill>
                          <a:effectLst/>
                          <a:latin typeface="+mn-lt"/>
                        </a:rPr>
                        <a:t>Chlorpyrifos</a:t>
                      </a:r>
                    </a:p>
                  </a:txBody>
                  <a:tcPr marL="9525" marR="9525" marT="9525" marB="0" anchor="ctr">
                    <a:solidFill>
                      <a:schemeClr val="accent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algn="ctr" fontAlgn="ctr"/>
                      <a:r>
                        <a:rPr lang="en-US" sz="1400" b="1" i="0" u="none" strike="noStrike" dirty="0">
                          <a:solidFill>
                            <a:srgbClr val="000000"/>
                          </a:solidFill>
                          <a:effectLst/>
                          <a:latin typeface="+mn-lt"/>
                        </a:rPr>
                        <a:t>3.2%</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1,200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71200999"/>
                  </a:ext>
                </a:extLst>
              </a:tr>
              <a:tr h="349775">
                <a:tc>
                  <a:txBody>
                    <a:bodyPr/>
                    <a:lstStyle/>
                    <a:p>
                      <a:pPr algn="ctr" rtl="0" fontAlgn="ctr"/>
                      <a:r>
                        <a:rPr lang="en-US" sz="1400" b="1" i="0" u="none" strike="noStrike" dirty="0">
                          <a:solidFill>
                            <a:schemeClr val="bg1"/>
                          </a:solidFill>
                          <a:effectLst/>
                          <a:latin typeface="+mn-lt"/>
                        </a:rPr>
                        <a:t>Chlorpyrifos OA</a:t>
                      </a:r>
                    </a:p>
                  </a:txBody>
                  <a:tcPr marL="9525" marR="9525" marT="9525" marB="0" anchor="ctr">
                    <a:solidFill>
                      <a:schemeClr val="accent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algn="ctr" fontAlgn="ctr"/>
                      <a:r>
                        <a:rPr lang="en-US" sz="1400" b="1" i="0" u="none" strike="noStrike">
                          <a:solidFill>
                            <a:srgbClr val="000000"/>
                          </a:solidFill>
                          <a:effectLst/>
                          <a:latin typeface="+mn-lt"/>
                        </a:rPr>
                        <a:t>2.8%</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1,200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58585018"/>
                  </a:ext>
                </a:extLst>
              </a:tr>
              <a:tr h="349775">
                <a:tc>
                  <a:txBody>
                    <a:bodyPr/>
                    <a:lstStyle/>
                    <a:p>
                      <a:pPr algn="ctr" rtl="0" fontAlgn="ctr"/>
                      <a:r>
                        <a:rPr lang="en-US" sz="1400" b="1" i="0" u="none" strike="noStrike">
                          <a:solidFill>
                            <a:schemeClr val="bg1"/>
                          </a:solidFill>
                          <a:effectLst/>
                          <a:latin typeface="+mn-lt"/>
                        </a:rPr>
                        <a:t>Dichlorvos (DDVP)</a:t>
                      </a:r>
                    </a:p>
                  </a:txBody>
                  <a:tcPr marL="9525" marR="9525" marT="9525" marB="0" anchor="ctr">
                    <a:solidFill>
                      <a:schemeClr val="accent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 --</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11,000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15564151"/>
                  </a:ext>
                </a:extLst>
              </a:tr>
              <a:tr h="349775">
                <a:tc>
                  <a:txBody>
                    <a:bodyPr/>
                    <a:lstStyle/>
                    <a:p>
                      <a:pPr algn="ctr" rtl="0" fontAlgn="ctr"/>
                      <a:r>
                        <a:rPr lang="en-US" sz="1400" b="1" i="0" u="none" strike="noStrike" dirty="0">
                          <a:solidFill>
                            <a:schemeClr val="bg1"/>
                          </a:solidFill>
                          <a:effectLst/>
                          <a:latin typeface="+mn-lt"/>
                        </a:rPr>
                        <a:t>DEF</a:t>
                      </a:r>
                    </a:p>
                  </a:txBody>
                  <a:tcPr marL="9525" marR="9525" marT="9525" marB="0" anchor="ctr">
                    <a:solidFill>
                      <a:schemeClr val="accent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p>
                  </a:txBody>
                  <a:tcPr marL="9525" marR="9525" marT="9525" marB="0" anchor="ctr"/>
                </a:tc>
                <a:tc>
                  <a:txBody>
                    <a:bodyPr/>
                    <a:lstStyle/>
                    <a:p>
                      <a:pPr algn="ctr" fontAlgn="ctr"/>
                      <a:r>
                        <a:rPr lang="en-US" sz="1400" b="1" i="0" u="none" strike="noStrike">
                          <a:solidFill>
                            <a:srgbClr val="000000"/>
                          </a:solidFill>
                          <a:effectLst/>
                          <a:latin typeface="+mn-lt"/>
                        </a:rPr>
                        <a:t>0.4%</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8,800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49502336"/>
                  </a:ext>
                </a:extLst>
              </a:tr>
              <a:tr h="349775">
                <a:tc>
                  <a:txBody>
                    <a:bodyPr/>
                    <a:lstStyle/>
                    <a:p>
                      <a:pPr algn="ctr" rtl="0" fontAlgn="ctr"/>
                      <a:r>
                        <a:rPr lang="en-US" sz="1400" b="1" i="0" u="none" strike="noStrike" dirty="0">
                          <a:solidFill>
                            <a:schemeClr val="bg1"/>
                          </a:solidFill>
                          <a:effectLst/>
                          <a:latin typeface="+mn-lt"/>
                        </a:rPr>
                        <a:t>Diazinon</a:t>
                      </a:r>
                    </a:p>
                  </a:txBody>
                  <a:tcPr marL="9525" marR="9525" marT="9525" marB="0" anchor="ctr">
                    <a:solidFill>
                      <a:schemeClr val="accent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algn="ctr" fontAlgn="ctr"/>
                      <a:r>
                        <a:rPr lang="en-US" sz="1400" b="1" i="0" u="none" strike="noStrike" dirty="0">
                          <a:solidFill>
                            <a:srgbClr val="000000"/>
                          </a:solidFill>
                          <a:effectLst/>
                          <a:latin typeface="+mn-lt"/>
                        </a:rPr>
                        <a:t>13.4%</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 --</a:t>
                      </a:r>
                    </a:p>
                  </a:txBody>
                  <a:tcPr marL="9525" marR="9525" marT="9525" marB="0" anchor="ctr"/>
                </a:tc>
                <a:tc>
                  <a:txBody>
                    <a:bodyPr/>
                    <a:lstStyle/>
                    <a:p>
                      <a:pPr algn="ctr" fontAlgn="ctr"/>
                      <a:r>
                        <a:rPr lang="en-US" sz="1400" b="1" i="0" u="none" strike="noStrike">
                          <a:solidFill>
                            <a:srgbClr val="000000"/>
                          </a:solidFill>
                          <a:effectLst/>
                          <a:latin typeface="+mn-lt"/>
                        </a:rPr>
                        <a:t>25.0%</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130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1763251"/>
                  </a:ext>
                </a:extLst>
              </a:tr>
              <a:tr h="349775">
                <a:tc>
                  <a:txBody>
                    <a:bodyPr/>
                    <a:lstStyle/>
                    <a:p>
                      <a:pPr algn="ctr" rtl="0" fontAlgn="ctr"/>
                      <a:r>
                        <a:rPr lang="en-US" sz="1400" b="1" i="0" u="none" strike="noStrike" dirty="0">
                          <a:solidFill>
                            <a:schemeClr val="bg1"/>
                          </a:solidFill>
                          <a:effectLst/>
                          <a:latin typeface="+mn-lt"/>
                        </a:rPr>
                        <a:t>Diazinon OA</a:t>
                      </a:r>
                    </a:p>
                  </a:txBody>
                  <a:tcPr marL="9525" marR="9525" marT="9525" marB="0" anchor="ctr">
                    <a:solidFill>
                      <a:schemeClr val="accent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algn="ctr" fontAlgn="ctr"/>
                      <a:r>
                        <a:rPr lang="en-US" sz="1400" b="1" i="0" u="none" strike="noStrike">
                          <a:solidFill>
                            <a:srgbClr val="000000"/>
                          </a:solidFill>
                          <a:effectLst/>
                          <a:latin typeface="+mn-lt"/>
                        </a:rPr>
                        <a:t>26.1%</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130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99891563"/>
                  </a:ext>
                </a:extLst>
              </a:tr>
              <a:tr h="349775">
                <a:tc>
                  <a:txBody>
                    <a:bodyPr/>
                    <a:lstStyle/>
                    <a:p>
                      <a:pPr algn="ctr" rtl="0" fontAlgn="ctr"/>
                      <a:r>
                        <a:rPr lang="en-US" sz="1400" b="1" i="0" u="none" strike="noStrike" dirty="0">
                          <a:solidFill>
                            <a:schemeClr val="bg1"/>
                          </a:solidFill>
                          <a:effectLst/>
                          <a:latin typeface="+mn-lt"/>
                        </a:rPr>
                        <a:t>Dimethoate</a:t>
                      </a:r>
                    </a:p>
                  </a:txBody>
                  <a:tcPr marL="9525" marR="9525" marT="9525" marB="0" anchor="ctr">
                    <a:solidFill>
                      <a:schemeClr val="accent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p>
                  </a:txBody>
                  <a:tcPr marL="9525" marR="9525" marT="9525" marB="0" anchor="ctr"/>
                </a:tc>
                <a:tc>
                  <a:txBody>
                    <a:bodyPr/>
                    <a:lstStyle/>
                    <a:p>
                      <a:pPr algn="ctr" fontAlgn="ctr"/>
                      <a:r>
                        <a:rPr lang="en-US" sz="1400" b="1" i="0" u="none" strike="noStrike">
                          <a:solidFill>
                            <a:srgbClr val="000000"/>
                          </a:solidFill>
                          <a:effectLst/>
                          <a:latin typeface="+mn-lt"/>
                        </a:rPr>
                        <a:t>1.1%</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4,300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45038063"/>
                  </a:ext>
                </a:extLst>
              </a:tr>
              <a:tr h="349775">
                <a:tc>
                  <a:txBody>
                    <a:bodyPr/>
                    <a:lstStyle/>
                    <a:p>
                      <a:pPr algn="ctr" rtl="0" fontAlgn="ctr"/>
                      <a:r>
                        <a:rPr lang="en-US" sz="1400" b="1" i="0" u="none" strike="noStrike" dirty="0">
                          <a:solidFill>
                            <a:schemeClr val="bg1"/>
                          </a:solidFill>
                          <a:effectLst/>
                          <a:latin typeface="+mn-lt"/>
                        </a:rPr>
                        <a:t>Dimethoate OA</a:t>
                      </a:r>
                    </a:p>
                  </a:txBody>
                  <a:tcPr marL="9525" marR="9525" marT="9525" marB="0" anchor="ctr">
                    <a:solidFill>
                      <a:schemeClr val="accent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algn="ctr" fontAlgn="ctr"/>
                      <a:r>
                        <a:rPr lang="en-US" sz="1400" b="1" i="0" u="none" strike="noStrike">
                          <a:solidFill>
                            <a:srgbClr val="000000"/>
                          </a:solidFill>
                          <a:effectLst/>
                          <a:latin typeface="+mn-lt"/>
                        </a:rPr>
                        <a:t>0.5%</a:t>
                      </a:r>
                    </a:p>
                  </a:txBody>
                  <a:tcPr marL="9525" marR="9525" marT="9525" marB="0" anchor="ctr"/>
                </a:tc>
                <a:tc>
                  <a:txBody>
                    <a:bodyPr/>
                    <a:lstStyle/>
                    <a:p>
                      <a:pPr algn="ctr" fontAlgn="ctr"/>
                      <a:r>
                        <a:rPr lang="en-US" sz="1400" b="1" i="0" u="none" strike="noStrike">
                          <a:solidFill>
                            <a:srgbClr val="000000"/>
                          </a:solidFill>
                          <a:effectLst/>
                          <a:latin typeface="+mn-lt"/>
                        </a:rPr>
                        <a:t>0.4%</a:t>
                      </a:r>
                    </a:p>
                  </a:txBody>
                  <a:tcPr marL="9525" marR="9525" marT="9525" marB="0" anchor="ctr"/>
                </a:tc>
                <a:tc>
                  <a:txBody>
                    <a:bodyPr/>
                    <a:lstStyle/>
                    <a:p>
                      <a:pPr algn="ctr" fontAlgn="ctr"/>
                      <a:r>
                        <a:rPr lang="en-US" sz="1400" b="1" i="0" u="none" strike="noStrike" dirty="0">
                          <a:solidFill>
                            <a:srgbClr val="000000"/>
                          </a:solidFill>
                          <a:effectLst/>
                          <a:latin typeface="+mn-lt"/>
                        </a:rPr>
                        <a:t>2.5%</a:t>
                      </a:r>
                    </a:p>
                  </a:txBody>
                  <a:tcPr marL="9525" marR="9525" marT="9525" marB="0" anchor="ctr"/>
                </a:tc>
                <a:tc>
                  <a:txBody>
                    <a:bodyPr/>
                    <a:lstStyle/>
                    <a:p>
                      <a:pPr algn="ctr" fontAlgn="ctr"/>
                      <a:r>
                        <a:rPr lang="en-US" sz="1400" b="1" i="0" u="none" strike="noStrike" dirty="0">
                          <a:solidFill>
                            <a:srgbClr val="000000"/>
                          </a:solidFill>
                          <a:effectLst/>
                          <a:latin typeface="+mn-lt"/>
                        </a:rPr>
                        <a:t>0.7%</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4,300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65956460"/>
                  </a:ext>
                </a:extLst>
              </a:tr>
              <a:tr h="349775">
                <a:tc>
                  <a:txBody>
                    <a:bodyPr/>
                    <a:lstStyle/>
                    <a:p>
                      <a:pPr algn="ctr" rtl="0" fontAlgn="ctr"/>
                      <a:r>
                        <a:rPr lang="en-US" sz="1400" b="1" i="0" u="none" strike="noStrike" dirty="0">
                          <a:solidFill>
                            <a:schemeClr val="bg1"/>
                          </a:solidFill>
                          <a:effectLst/>
                          <a:latin typeface="+mn-lt"/>
                        </a:rPr>
                        <a:t>Malathion</a:t>
                      </a:r>
                    </a:p>
                  </a:txBody>
                  <a:tcPr marL="9525" marR="9525" marT="9525" marB="0" anchor="ctr">
                    <a:solidFill>
                      <a:schemeClr val="accent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algn="ctr" fontAlgn="ctr"/>
                      <a:r>
                        <a:rPr lang="en-US" sz="1400" b="1" i="0" u="none" strike="noStrike" dirty="0">
                          <a:solidFill>
                            <a:srgbClr val="000000"/>
                          </a:solidFill>
                          <a:effectLst/>
                          <a:latin typeface="+mn-lt"/>
                        </a:rPr>
                        <a:t>0.2%</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112,500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12283192"/>
                  </a:ext>
                </a:extLst>
              </a:tr>
              <a:tr h="349775">
                <a:tc>
                  <a:txBody>
                    <a:bodyPr/>
                    <a:lstStyle/>
                    <a:p>
                      <a:pPr algn="ctr" rtl="0" fontAlgn="ctr"/>
                      <a:r>
                        <a:rPr lang="en-US" sz="1400" b="1" i="0" u="none" strike="noStrike" dirty="0">
                          <a:solidFill>
                            <a:schemeClr val="bg1"/>
                          </a:solidFill>
                          <a:effectLst/>
                          <a:latin typeface="+mn-lt"/>
                        </a:rPr>
                        <a:t>Malathion OA</a:t>
                      </a:r>
                    </a:p>
                  </a:txBody>
                  <a:tcPr marL="9525" marR="9525" marT="9525" marB="0" anchor="ctr">
                    <a:solidFill>
                      <a:schemeClr val="accent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algn="ctr" fontAlgn="ctr"/>
                      <a:r>
                        <a:rPr lang="en-US" sz="1400" b="1" i="0" u="none" strike="noStrike" dirty="0">
                          <a:solidFill>
                            <a:srgbClr val="000000"/>
                          </a:solidFill>
                          <a:effectLst/>
                          <a:latin typeface="+mn-lt"/>
                        </a:rPr>
                        <a:t>0.1%</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112,500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1201786"/>
                  </a:ext>
                </a:extLst>
              </a:tr>
              <a:tr h="349775">
                <a:tc>
                  <a:txBody>
                    <a:bodyPr/>
                    <a:lstStyle/>
                    <a:p>
                      <a:pPr algn="ctr" rtl="0" fontAlgn="ctr"/>
                      <a:r>
                        <a:rPr lang="en-US" sz="1400" b="1" i="0" u="none" strike="noStrike" dirty="0">
                          <a:solidFill>
                            <a:schemeClr val="bg1"/>
                          </a:solidFill>
                          <a:effectLst/>
                          <a:latin typeface="+mn-lt"/>
                        </a:rPr>
                        <a:t>Phosmet</a:t>
                      </a:r>
                    </a:p>
                  </a:txBody>
                  <a:tcPr marL="9525" marR="9525" marT="9525" marB="0" anchor="ctr">
                    <a:solidFill>
                      <a:schemeClr val="accent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p>
                  </a:txBody>
                  <a:tcPr marL="9525" marR="9525" marT="9525" marB="0" anchor="ctr"/>
                </a:tc>
                <a:tc>
                  <a:txBody>
                    <a:bodyPr/>
                    <a:lstStyle/>
                    <a:p>
                      <a:pPr algn="ctr" fontAlgn="ctr"/>
                      <a:r>
                        <a:rPr lang="en-US" sz="1400" b="1" i="0" u="none" strike="noStrike" dirty="0">
                          <a:solidFill>
                            <a:srgbClr val="000000"/>
                          </a:solidFill>
                          <a:effectLst/>
                          <a:latin typeface="+mn-lt"/>
                        </a:rPr>
                        <a:t>0.1%</a:t>
                      </a:r>
                    </a:p>
                  </a:txBody>
                  <a:tcPr marL="9525" marR="9525" marT="9525" marB="0" anchor="ctr">
                    <a:lnR w="12700" cap="flat" cmpd="sng" algn="ctr">
                      <a:solidFill>
                        <a:schemeClr val="bg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mn-lt"/>
                        </a:rPr>
                        <a:t>77,000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4301373"/>
                  </a:ext>
                </a:extLst>
              </a:tr>
              <a:tr h="349775">
                <a:tc>
                  <a:txBody>
                    <a:bodyPr/>
                    <a:lstStyle/>
                    <a:p>
                      <a:pPr algn="l" fontAlgn="b"/>
                      <a:endParaRPr lang="en-US" sz="1200" b="1" i="1"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noFill/>
                  </a:tcPr>
                </a:tc>
                <a:tc>
                  <a:txBody>
                    <a:bodyPr/>
                    <a:lstStyle/>
                    <a:p>
                      <a:pPr algn="l" fontAlgn="b"/>
                      <a:endParaRPr lang="en-US" sz="1100" b="0" i="0" u="none" strike="noStrike" dirty="0">
                        <a:solidFill>
                          <a:schemeClr val="accent3">
                            <a:lumMod val="10000"/>
                          </a:schemeClr>
                        </a:solidFill>
                        <a:effectLst/>
                        <a:latin typeface="+mn-lt"/>
                      </a:endParaRPr>
                    </a:p>
                  </a:txBody>
                  <a:tcPr marL="9525" marR="9525" marT="9525" marB="0" anchor="b">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3394100064"/>
                  </a:ext>
                </a:extLst>
              </a:tr>
            </a:tbl>
          </a:graphicData>
        </a:graphic>
      </p:graphicFrame>
      <p:sp>
        <p:nvSpPr>
          <p:cNvPr id="10" name="Title 1"/>
          <p:cNvSpPr>
            <a:spLocks noGrp="1"/>
          </p:cNvSpPr>
          <p:nvPr>
            <p:ph type="title"/>
          </p:nvPr>
        </p:nvSpPr>
        <p:spPr>
          <a:xfrm>
            <a:off x="462691" y="650716"/>
            <a:ext cx="10771363" cy="944013"/>
          </a:xfrm>
        </p:spPr>
        <p:txBody>
          <a:bodyPr>
            <a:normAutofit fontScale="90000"/>
          </a:bodyPr>
          <a:lstStyle/>
          <a:p>
            <a:r>
              <a:rPr lang="en-US" sz="3600" dirty="0"/>
              <a:t>Summary of 2018 Seasonal Organophosphate Monitoring in Imperial County	</a:t>
            </a:r>
          </a:p>
        </p:txBody>
      </p:sp>
    </p:spTree>
    <p:extLst>
      <p:ext uri="{BB962C8B-B14F-4D97-AF65-F5344CB8AC3E}">
        <p14:creationId xmlns:p14="http://schemas.microsoft.com/office/powerpoint/2010/main" val="12355694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7722973" y="163716"/>
            <a:ext cx="4469027" cy="3465051"/>
          </a:xfrm>
          <a:custGeom>
            <a:avLst/>
            <a:gdLst>
              <a:gd name="connsiteX0" fmla="*/ 0 w 4637903"/>
              <a:gd name="connsiteY0" fmla="*/ 0 h 3509319"/>
              <a:gd name="connsiteX1" fmla="*/ 2232454 w 4637903"/>
              <a:gd name="connsiteY1" fmla="*/ 8238 h 3509319"/>
              <a:gd name="connsiteX2" fmla="*/ 4637903 w 4637903"/>
              <a:gd name="connsiteY2" fmla="*/ 1828800 h 3509319"/>
              <a:gd name="connsiteX3" fmla="*/ 4637903 w 4637903"/>
              <a:gd name="connsiteY3" fmla="*/ 3509319 h 3509319"/>
              <a:gd name="connsiteX4" fmla="*/ 0 w 4637903"/>
              <a:gd name="connsiteY4" fmla="*/ 0 h 350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903" h="3509319">
                <a:moveTo>
                  <a:pt x="0" y="0"/>
                </a:moveTo>
                <a:lnTo>
                  <a:pt x="2232454" y="8238"/>
                </a:lnTo>
                <a:lnTo>
                  <a:pt x="4637903" y="1828800"/>
                </a:lnTo>
                <a:lnTo>
                  <a:pt x="4637903" y="3509319"/>
                </a:lnTo>
                <a:lnTo>
                  <a:pt x="0"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7570573" y="11316"/>
            <a:ext cx="4621427" cy="3465051"/>
          </a:xfrm>
          <a:custGeom>
            <a:avLst/>
            <a:gdLst>
              <a:gd name="connsiteX0" fmla="*/ 0 w 4637903"/>
              <a:gd name="connsiteY0" fmla="*/ 0 h 3509319"/>
              <a:gd name="connsiteX1" fmla="*/ 2232454 w 4637903"/>
              <a:gd name="connsiteY1" fmla="*/ 8238 h 3509319"/>
              <a:gd name="connsiteX2" fmla="*/ 4637903 w 4637903"/>
              <a:gd name="connsiteY2" fmla="*/ 1828800 h 3509319"/>
              <a:gd name="connsiteX3" fmla="*/ 4637903 w 4637903"/>
              <a:gd name="connsiteY3" fmla="*/ 3509319 h 3509319"/>
              <a:gd name="connsiteX4" fmla="*/ 0 w 4637903"/>
              <a:gd name="connsiteY4" fmla="*/ 0 h 350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903" h="3509319">
                <a:moveTo>
                  <a:pt x="0" y="0"/>
                </a:moveTo>
                <a:lnTo>
                  <a:pt x="2232454" y="8238"/>
                </a:lnTo>
                <a:lnTo>
                  <a:pt x="4637903" y="1828800"/>
                </a:lnTo>
                <a:lnTo>
                  <a:pt x="4637903" y="3509319"/>
                </a:lnTo>
                <a:lnTo>
                  <a:pt x="0" y="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818151"/>
            <a:ext cx="1813810" cy="3043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2" name="Title 11">
            <a:extLst>
              <a:ext uri="{FF2B5EF4-FFF2-40B4-BE49-F238E27FC236}">
                <a16:creationId xmlns:a16="http://schemas.microsoft.com/office/drawing/2014/main" id="{50AEA731-C7D0-4A0E-B871-4F369D8BEAC5}"/>
              </a:ext>
            </a:extLst>
          </p:cNvPr>
          <p:cNvSpPr>
            <a:spLocks noGrp="1"/>
          </p:cNvSpPr>
          <p:nvPr>
            <p:ph type="title"/>
          </p:nvPr>
        </p:nvSpPr>
        <p:spPr>
          <a:xfrm>
            <a:off x="518677" y="568113"/>
            <a:ext cx="10638849" cy="728924"/>
          </a:xfrm>
        </p:spPr>
        <p:txBody>
          <a:bodyPr>
            <a:normAutofit/>
          </a:bodyPr>
          <a:lstStyle/>
          <a:p>
            <a:pPr algn="ctr"/>
            <a:r>
              <a:rPr lang="en-US" sz="4000" dirty="0">
                <a:latin typeface="Calibri" panose="020F0502020204030204" pitchFamily="34" charset="0"/>
                <a:cs typeface="Calibri" panose="020F0502020204030204" pitchFamily="34" charset="0"/>
              </a:rPr>
              <a:t>DPR’s pesticide air monitoring results database</a:t>
            </a:r>
          </a:p>
        </p:txBody>
      </p:sp>
      <p:sp>
        <p:nvSpPr>
          <p:cNvPr id="35" name="Slide Number Placeholder 34">
            <a:extLst>
              <a:ext uri="{FF2B5EF4-FFF2-40B4-BE49-F238E27FC236}">
                <a16:creationId xmlns:a16="http://schemas.microsoft.com/office/drawing/2014/main" id="{2DD84183-8918-4B86-8418-5094E7C47E67}"/>
              </a:ext>
            </a:extLst>
          </p:cNvPr>
          <p:cNvSpPr>
            <a:spLocks noGrp="1"/>
          </p:cNvSpPr>
          <p:nvPr>
            <p:ph type="sldNum" sz="quarter" idx="4294967295"/>
          </p:nvPr>
        </p:nvSpPr>
        <p:spPr>
          <a:xfrm>
            <a:off x="11747500" y="6469063"/>
            <a:ext cx="444500" cy="365125"/>
          </a:xfrm>
        </p:spPr>
        <p:txBody>
          <a:bodyPr/>
          <a:lstStyle/>
          <a:p>
            <a:fld id="{8C2E478F-E849-4A8C-AF1F-CBCC78A7CBFA}" type="slidenum">
              <a:rPr lang="en-US" b="1" smtClean="0">
                <a:solidFill>
                  <a:schemeClr val="tx1"/>
                </a:solidFill>
              </a:rPr>
              <a:t>13</a:t>
            </a:fld>
            <a:endParaRPr lang="en-US" b="1" dirty="0">
              <a:solidFill>
                <a:schemeClr val="tx1"/>
              </a:solidFill>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6971" y="11316"/>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8" name="Freeform 7"/>
          <p:cNvSpPr/>
          <p:nvPr/>
        </p:nvSpPr>
        <p:spPr>
          <a:xfrm>
            <a:off x="11232356" y="821531"/>
            <a:ext cx="959645" cy="992981"/>
          </a:xfrm>
          <a:custGeom>
            <a:avLst/>
            <a:gdLst>
              <a:gd name="connsiteX0" fmla="*/ 4762 w 966787"/>
              <a:gd name="connsiteY0" fmla="*/ 0 h 985838"/>
              <a:gd name="connsiteX1" fmla="*/ 0 w 966787"/>
              <a:gd name="connsiteY1" fmla="*/ 276225 h 985838"/>
              <a:gd name="connsiteX2" fmla="*/ 964406 w 966787"/>
              <a:gd name="connsiteY2" fmla="*/ 985838 h 985838"/>
              <a:gd name="connsiteX3" fmla="*/ 966787 w 966787"/>
              <a:gd name="connsiteY3" fmla="*/ 700088 h 985838"/>
              <a:gd name="connsiteX4" fmla="*/ 4762 w 966787"/>
              <a:gd name="connsiteY4" fmla="*/ 0 h 98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985838">
                <a:moveTo>
                  <a:pt x="4762" y="0"/>
                </a:moveTo>
                <a:cubicBezTo>
                  <a:pt x="3175" y="92075"/>
                  <a:pt x="1587" y="184150"/>
                  <a:pt x="0" y="276225"/>
                </a:cubicBezTo>
                <a:lnTo>
                  <a:pt x="964406" y="985838"/>
                </a:lnTo>
                <a:cubicBezTo>
                  <a:pt x="965200" y="890588"/>
                  <a:pt x="965993" y="795338"/>
                  <a:pt x="966787" y="700088"/>
                </a:cubicBezTo>
                <a:lnTo>
                  <a:pt x="476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688931" y="0"/>
            <a:ext cx="1435894" cy="642938"/>
          </a:xfrm>
          <a:custGeom>
            <a:avLst/>
            <a:gdLst>
              <a:gd name="connsiteX0" fmla="*/ 0 w 1435894"/>
              <a:gd name="connsiteY0" fmla="*/ 0 h 642938"/>
              <a:gd name="connsiteX1" fmla="*/ 585788 w 1435894"/>
              <a:gd name="connsiteY1" fmla="*/ 0 h 642938"/>
              <a:gd name="connsiteX2" fmla="*/ 1435894 w 1435894"/>
              <a:gd name="connsiteY2" fmla="*/ 642938 h 642938"/>
              <a:gd name="connsiteX3" fmla="*/ 850107 w 1435894"/>
              <a:gd name="connsiteY3" fmla="*/ 638175 h 642938"/>
              <a:gd name="connsiteX4" fmla="*/ 0 w 1435894"/>
              <a:gd name="connsiteY4" fmla="*/ 0 h 64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894" h="642938">
                <a:moveTo>
                  <a:pt x="0" y="0"/>
                </a:moveTo>
                <a:lnTo>
                  <a:pt x="585788" y="0"/>
                </a:lnTo>
                <a:lnTo>
                  <a:pt x="1435894" y="642938"/>
                </a:lnTo>
                <a:lnTo>
                  <a:pt x="850107" y="638175"/>
                </a:lnTo>
                <a:lnTo>
                  <a:pt x="0" y="0"/>
                </a:lnTo>
                <a:close/>
              </a:path>
            </a:pathLst>
          </a:cu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66697" y="1608154"/>
            <a:ext cx="11620501" cy="5174109"/>
            <a:chOff x="266697" y="1608154"/>
            <a:chExt cx="11620501" cy="5174109"/>
          </a:xfrm>
        </p:grpSpPr>
        <p:pic>
          <p:nvPicPr>
            <p:cNvPr id="17" name="Picture 16"/>
            <p:cNvPicPr>
              <a:picLocks noChangeAspect="1"/>
            </p:cNvPicPr>
            <p:nvPr/>
          </p:nvPicPr>
          <p:blipFill rotWithShape="1">
            <a:blip r:embed="rId4"/>
            <a:srcRect b="86089"/>
            <a:stretch/>
          </p:blipFill>
          <p:spPr>
            <a:xfrm>
              <a:off x="266698" y="1610032"/>
              <a:ext cx="11620500" cy="722108"/>
            </a:xfrm>
            <a:prstGeom prst="rect">
              <a:avLst/>
            </a:prstGeom>
          </p:spPr>
        </p:pic>
        <p:sp>
          <p:nvSpPr>
            <p:cNvPr id="10" name="Rectangle 9"/>
            <p:cNvSpPr/>
            <p:nvPr/>
          </p:nvSpPr>
          <p:spPr>
            <a:xfrm>
              <a:off x="2959768" y="1608154"/>
              <a:ext cx="8927430" cy="338554"/>
            </a:xfrm>
            <a:prstGeom prst="rect">
              <a:avLst/>
            </a:prstGeom>
            <a:solidFill>
              <a:schemeClr val="bg1"/>
            </a:solidFill>
          </p:spPr>
          <p:txBody>
            <a:bodyPr wrap="square">
              <a:spAutoFit/>
            </a:bodyPr>
            <a:lstStyle/>
            <a:p>
              <a:pPr algn="ctr"/>
              <a:r>
                <a:rPr lang="en-US" sz="1600" b="1" dirty="0">
                  <a:solidFill>
                    <a:schemeClr val="accent1">
                      <a:lumMod val="75000"/>
                      <a:lumOff val="25000"/>
                    </a:schemeClr>
                  </a:solidFill>
                </a:rPr>
                <a:t>https://www.cdpr.ca.gov/docs/emon/airinit/pesticide_air_monitoring_database.htm</a:t>
              </a:r>
            </a:p>
          </p:txBody>
        </p:sp>
        <p:pic>
          <p:nvPicPr>
            <p:cNvPr id="2" name="Picture 1"/>
            <p:cNvPicPr>
              <a:picLocks noChangeAspect="1"/>
            </p:cNvPicPr>
            <p:nvPr/>
          </p:nvPicPr>
          <p:blipFill rotWithShape="1">
            <a:blip r:embed="rId5"/>
            <a:srcRect b="7537"/>
            <a:stretch/>
          </p:blipFill>
          <p:spPr>
            <a:xfrm>
              <a:off x="266697" y="2116745"/>
              <a:ext cx="11620500" cy="4665518"/>
            </a:xfrm>
            <a:prstGeom prst="rect">
              <a:avLst/>
            </a:prstGeom>
          </p:spPr>
        </p:pic>
      </p:grpSp>
      <p:sp>
        <p:nvSpPr>
          <p:cNvPr id="16" name="Rectangle 15"/>
          <p:cNvSpPr/>
          <p:nvPr/>
        </p:nvSpPr>
        <p:spPr>
          <a:xfrm>
            <a:off x="9459351" y="2671068"/>
            <a:ext cx="843870" cy="41111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94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Content Placeholder 2"/>
          <p:cNvSpPr>
            <a:spLocks noGrp="1"/>
          </p:cNvSpPr>
          <p:nvPr>
            <p:ph idx="1"/>
          </p:nvPr>
        </p:nvSpPr>
        <p:spPr>
          <a:xfrm>
            <a:off x="292639" y="1892581"/>
            <a:ext cx="11325384" cy="4298880"/>
          </a:xfrm>
        </p:spPr>
        <p:txBody>
          <a:bodyPr lIns="0" rIns="0" anchor="t">
            <a:noAutofit/>
          </a:bodyPr>
          <a:lstStyle/>
          <a:p>
            <a:pPr marL="342900" indent="-342900">
              <a:lnSpc>
                <a:spcPct val="100000"/>
              </a:lnSpc>
              <a:spcBef>
                <a:spcPts val="0"/>
              </a:spcBef>
              <a:spcAft>
                <a:spcPts val="1800"/>
              </a:spcAft>
              <a:buClr>
                <a:schemeClr val="accent1"/>
              </a:buClr>
              <a:defRPr/>
            </a:pPr>
            <a:r>
              <a:rPr lang="en-US" sz="2200" dirty="0">
                <a:solidFill>
                  <a:schemeClr val="tx2">
                    <a:lumMod val="10000"/>
                  </a:schemeClr>
                </a:solidFill>
                <a:cs typeface="Calibri"/>
              </a:rPr>
              <a:t>Created a statutory framework for the evaluation and control of chemicals (including pesticides) as toxic air contaminants (TACs)</a:t>
            </a:r>
            <a:endParaRPr lang="en-US" sz="1200" dirty="0">
              <a:solidFill>
                <a:schemeClr val="tx2">
                  <a:lumMod val="10000"/>
                </a:schemeClr>
              </a:solidFill>
              <a:cs typeface="Calibri"/>
            </a:endParaRPr>
          </a:p>
          <a:p>
            <a:pPr marL="342900" indent="-342900">
              <a:lnSpc>
                <a:spcPct val="100000"/>
              </a:lnSpc>
              <a:spcBef>
                <a:spcPts val="0"/>
              </a:spcBef>
              <a:spcAft>
                <a:spcPts val="1800"/>
              </a:spcAft>
              <a:buClr>
                <a:schemeClr val="accent1"/>
              </a:buClr>
              <a:defRPr/>
            </a:pPr>
            <a:endParaRPr lang="en-US" sz="1200" dirty="0">
              <a:solidFill>
                <a:schemeClr val="tx2">
                  <a:lumMod val="10000"/>
                </a:schemeClr>
              </a:solidFill>
              <a:cs typeface="Calibri"/>
            </a:endParaRPr>
          </a:p>
          <a:p>
            <a:pPr>
              <a:lnSpc>
                <a:spcPct val="100000"/>
              </a:lnSpc>
              <a:spcBef>
                <a:spcPts val="0"/>
              </a:spcBef>
              <a:spcAft>
                <a:spcPts val="1800"/>
              </a:spcAft>
              <a:buClr>
                <a:schemeClr val="accent1"/>
              </a:buClr>
              <a:defRPr/>
            </a:pPr>
            <a:r>
              <a:rPr lang="en-US" sz="2200" dirty="0">
                <a:solidFill>
                  <a:schemeClr val="tx2">
                    <a:lumMod val="10000"/>
                  </a:schemeClr>
                </a:solidFill>
                <a:cs typeface="Calibri"/>
              </a:rPr>
              <a:t>Specifically, California Food and Agricultural Code sections 14021-14027 requires:</a:t>
            </a:r>
          </a:p>
          <a:p>
            <a:pPr lvl="1">
              <a:lnSpc>
                <a:spcPct val="100000"/>
              </a:lnSpc>
              <a:spcBef>
                <a:spcPts val="0"/>
              </a:spcBef>
              <a:spcAft>
                <a:spcPts val="1200"/>
              </a:spcAft>
              <a:buClr>
                <a:schemeClr val="accent1"/>
              </a:buClr>
              <a:defRPr/>
            </a:pPr>
            <a:r>
              <a:rPr lang="en-US" sz="2200" dirty="0">
                <a:solidFill>
                  <a:schemeClr val="tx2">
                    <a:lumMod val="10000"/>
                  </a:schemeClr>
                </a:solidFill>
                <a:cs typeface="Calibri"/>
              </a:rPr>
              <a:t>The California Air Resources Board (CARB) to monitor for potential pesticide TACs at request of the California Department of Pesticide Regulation (DPR)</a:t>
            </a:r>
          </a:p>
          <a:p>
            <a:pPr lvl="1">
              <a:lnSpc>
                <a:spcPct val="100000"/>
              </a:lnSpc>
              <a:spcBef>
                <a:spcPts val="0"/>
              </a:spcBef>
              <a:spcAft>
                <a:spcPts val="1200"/>
              </a:spcAft>
              <a:buClr>
                <a:schemeClr val="accent1"/>
              </a:buClr>
              <a:defRPr/>
            </a:pPr>
            <a:r>
              <a:rPr lang="en-US" sz="2200" dirty="0">
                <a:solidFill>
                  <a:schemeClr val="tx2">
                    <a:lumMod val="10000"/>
                  </a:schemeClr>
                </a:solidFill>
                <a:cs typeface="Calibri"/>
              </a:rPr>
              <a:t>DPR to assess risks from air exposures of potential pesticide TACs </a:t>
            </a:r>
          </a:p>
          <a:p>
            <a:pPr lvl="1">
              <a:lnSpc>
                <a:spcPct val="100000"/>
              </a:lnSpc>
              <a:spcBef>
                <a:spcPts val="0"/>
              </a:spcBef>
              <a:spcAft>
                <a:spcPts val="1200"/>
              </a:spcAft>
              <a:buClr>
                <a:schemeClr val="accent1"/>
              </a:buClr>
              <a:defRPr/>
            </a:pPr>
            <a:r>
              <a:rPr lang="en-US" sz="2200" dirty="0">
                <a:solidFill>
                  <a:schemeClr val="tx2">
                    <a:lumMod val="10000"/>
                  </a:schemeClr>
                </a:solidFill>
                <a:cs typeface="Calibri"/>
              </a:rPr>
              <a:t>DPR to mitigate risks from pesticide listed as TACs</a:t>
            </a:r>
          </a:p>
          <a:p>
            <a:pPr lvl="1">
              <a:lnSpc>
                <a:spcPct val="100000"/>
              </a:lnSpc>
              <a:spcBef>
                <a:spcPts val="0"/>
              </a:spcBef>
              <a:spcAft>
                <a:spcPts val="1200"/>
              </a:spcAft>
              <a:buClr>
                <a:schemeClr val="accent1"/>
              </a:buClr>
              <a:defRPr/>
            </a:pPr>
            <a:endParaRPr lang="en-US" sz="1200" dirty="0">
              <a:solidFill>
                <a:schemeClr val="tx2">
                  <a:lumMod val="10000"/>
                </a:schemeClr>
              </a:solidFill>
              <a:cs typeface="Calibri"/>
            </a:endParaRPr>
          </a:p>
          <a:p>
            <a:pPr>
              <a:lnSpc>
                <a:spcPct val="100000"/>
              </a:lnSpc>
              <a:spcBef>
                <a:spcPts val="0"/>
              </a:spcBef>
              <a:spcAft>
                <a:spcPts val="1800"/>
              </a:spcAft>
              <a:buClr>
                <a:schemeClr val="accent1"/>
              </a:buClr>
              <a:defRPr/>
            </a:pPr>
            <a:r>
              <a:rPr lang="en-US" altLang="en-US" sz="2200" dirty="0">
                <a:solidFill>
                  <a:schemeClr val="tx2">
                    <a:lumMod val="10000"/>
                  </a:schemeClr>
                </a:solidFill>
              </a:rPr>
              <a:t>Currently, there are a total of 48 pesticide TACs, of which 9 have active registrations and use in California</a:t>
            </a:r>
            <a:endParaRPr lang="en-US" altLang="en-US" sz="2200" dirty="0">
              <a:solidFill>
                <a:schemeClr val="tx2">
                  <a:lumMod val="10000"/>
                </a:schemeClr>
              </a:solidFill>
              <a:cs typeface="Calibri"/>
            </a:endParaRPr>
          </a:p>
        </p:txBody>
      </p:sp>
      <p:sp>
        <p:nvSpPr>
          <p:cNvPr id="7" name="Slide Number Placeholder 6"/>
          <p:cNvSpPr>
            <a:spLocks noGrp="1"/>
          </p:cNvSpPr>
          <p:nvPr>
            <p:ph type="sldNum" sz="quarter" idx="4294967295"/>
          </p:nvPr>
        </p:nvSpPr>
        <p:spPr>
          <a:xfrm>
            <a:off x="11452225" y="6356350"/>
            <a:ext cx="739775" cy="365125"/>
          </a:xfrm>
        </p:spPr>
        <p:txBody>
          <a:bodyPr/>
          <a:lstStyle/>
          <a:p>
            <a:fld id="{8699F50C-BE38-4BD0-BA84-9B090E1F2B9B}" type="slidenum">
              <a:rPr lang="en-IN" smtClean="0"/>
              <a:t>2</a:t>
            </a:fld>
            <a:endParaRPr lang="en-IN"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061" y="68327"/>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a:off x="292639" y="1631009"/>
            <a:ext cx="4131080" cy="8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3">
            <a:extLst>
              <a:ext uri="{FF2B5EF4-FFF2-40B4-BE49-F238E27FC236}">
                <a16:creationId xmlns:a16="http://schemas.microsoft.com/office/drawing/2014/main" id="{1ABE11BF-33A5-4653-A144-CCCBACF58C30}"/>
              </a:ext>
            </a:extLst>
          </p:cNvPr>
          <p:cNvSpPr txBox="1">
            <a:spLocks/>
          </p:cNvSpPr>
          <p:nvPr/>
        </p:nvSpPr>
        <p:spPr>
          <a:xfrm>
            <a:off x="292639" y="451745"/>
            <a:ext cx="11438165" cy="1022693"/>
          </a:xfrm>
          <a:prstGeom prst="rect">
            <a:avLst/>
          </a:prstGeom>
        </p:spPr>
        <p:txBody>
          <a:bodyPr vert="horz" lIns="0" tIns="45720" rIns="0" bIns="0" rtlCol="0" anchor="b">
            <a:noAutofit/>
          </a:bodyPr>
          <a:lstStyle>
            <a:lvl1pPr algn="l" defTabSz="914400" rtl="0" eaLnBrk="1" latinLnBrk="0" hangingPunct="1">
              <a:lnSpc>
                <a:spcPct val="90000"/>
              </a:lnSpc>
              <a:spcBef>
                <a:spcPct val="0"/>
              </a:spcBef>
              <a:buNone/>
              <a:defRPr lang="en-IN" sz="3200" b="1" kern="1200" spc="300">
                <a:solidFill>
                  <a:schemeClr val="accent1"/>
                </a:solidFill>
                <a:latin typeface="+mj-lt"/>
                <a:ea typeface="+mj-ea"/>
                <a:cs typeface="+mj-cs"/>
              </a:defRPr>
            </a:lvl1pPr>
          </a:lstStyle>
          <a:p>
            <a:pPr algn="ctr"/>
            <a:r>
              <a:rPr lang="en-US" sz="3600" dirty="0"/>
              <a:t>California Toxic Air Contaminant Act</a:t>
            </a:r>
            <a:endParaRPr lang="en-US" dirty="0"/>
          </a:p>
        </p:txBody>
      </p:sp>
    </p:spTree>
    <p:extLst>
      <p:ext uri="{BB962C8B-B14F-4D97-AF65-F5344CB8AC3E}">
        <p14:creationId xmlns:p14="http://schemas.microsoft.com/office/powerpoint/2010/main" val="1749650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46" y="3090672"/>
            <a:ext cx="2057400" cy="2688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4" name="Rectangle 3"/>
          <p:cNvSpPr>
            <a:spLocks noGrp="1" noChangeArrowheads="1"/>
          </p:cNvSpPr>
          <p:nvPr>
            <p:ph type="title"/>
          </p:nvPr>
        </p:nvSpPr>
        <p:spPr>
          <a:xfrm>
            <a:off x="271293" y="168759"/>
            <a:ext cx="11067994" cy="1133856"/>
          </a:xfrm>
        </p:spPr>
        <p:txBody>
          <a:bodyPr>
            <a:noAutofit/>
          </a:bodyPr>
          <a:lstStyle/>
          <a:p>
            <a:pPr algn="ctr" eaLnBrk="1" hangingPunct="1"/>
            <a:r>
              <a:rPr lang="en-US" altLang="en-US" sz="3200" dirty="0"/>
              <a:t>Health Risk Assessments for Potential Toxic Air Contaminants</a:t>
            </a:r>
          </a:p>
        </p:txBody>
      </p:sp>
      <p:sp>
        <p:nvSpPr>
          <p:cNvPr id="16" name="Rectangle 3"/>
          <p:cNvSpPr txBox="1">
            <a:spLocks noChangeArrowheads="1"/>
          </p:cNvSpPr>
          <p:nvPr/>
        </p:nvSpPr>
        <p:spPr>
          <a:xfrm>
            <a:off x="271293" y="1597595"/>
            <a:ext cx="10918372" cy="4281108"/>
          </a:xfrm>
          <a:prstGeom prst="rect">
            <a:avLst/>
          </a:prstGeom>
        </p:spPr>
        <p:txBody>
          <a:bodyPr/>
          <a:lst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4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spcBef>
                <a:spcPts val="3000"/>
              </a:spcBef>
              <a:defRPr/>
            </a:pPr>
            <a:r>
              <a:rPr lang="en-US" altLang="en-US" kern="0" dirty="0">
                <a:solidFill>
                  <a:schemeClr val="tx1">
                    <a:lumMod val="50000"/>
                  </a:schemeClr>
                </a:solidFill>
              </a:rPr>
              <a:t>DPR risk assessments include</a:t>
            </a:r>
          </a:p>
          <a:p>
            <a:pPr lvl="1">
              <a:spcBef>
                <a:spcPts val="1200"/>
              </a:spcBef>
              <a:defRPr/>
            </a:pPr>
            <a:r>
              <a:rPr lang="en-US" altLang="en-US" sz="2400" kern="0" dirty="0">
                <a:solidFill>
                  <a:schemeClr val="tx1">
                    <a:lumMod val="50000"/>
                  </a:schemeClr>
                </a:solidFill>
              </a:rPr>
              <a:t>Potential health effects</a:t>
            </a:r>
          </a:p>
          <a:p>
            <a:pPr lvl="1">
              <a:spcBef>
                <a:spcPts val="1200"/>
              </a:spcBef>
              <a:defRPr/>
            </a:pPr>
            <a:r>
              <a:rPr lang="en-US" altLang="en-US" sz="2400" kern="0" dirty="0">
                <a:solidFill>
                  <a:schemeClr val="tx1">
                    <a:lumMod val="50000"/>
                  </a:schemeClr>
                </a:solidFill>
              </a:rPr>
              <a:t>Levels that have little or no risk – </a:t>
            </a:r>
            <a:r>
              <a:rPr lang="en-US" altLang="en-US" sz="2400" b="1" kern="0" dirty="0">
                <a:solidFill>
                  <a:schemeClr val="tx1">
                    <a:lumMod val="50000"/>
                  </a:schemeClr>
                </a:solidFill>
              </a:rPr>
              <a:t>reference concentrations </a:t>
            </a:r>
          </a:p>
          <a:p>
            <a:pPr lvl="1">
              <a:spcBef>
                <a:spcPts val="1200"/>
              </a:spcBef>
              <a:defRPr/>
            </a:pPr>
            <a:r>
              <a:rPr lang="en-US" altLang="en-US" sz="2400" kern="0" dirty="0">
                <a:solidFill>
                  <a:schemeClr val="tx1">
                    <a:lumMod val="50000"/>
                  </a:schemeClr>
                </a:solidFill>
              </a:rPr>
              <a:t>Exposure levels</a:t>
            </a:r>
          </a:p>
          <a:p>
            <a:pPr>
              <a:spcBef>
                <a:spcPts val="3000"/>
              </a:spcBef>
              <a:defRPr/>
            </a:pPr>
            <a:r>
              <a:rPr lang="en-US" altLang="en-US" kern="0" dirty="0">
                <a:solidFill>
                  <a:schemeClr val="tx1">
                    <a:lumMod val="50000"/>
                  </a:schemeClr>
                </a:solidFill>
              </a:rPr>
              <a:t>Office of Environmental Health Hazard Assessment (OEHHA) and scientific review panel (SRP) review</a:t>
            </a:r>
          </a:p>
          <a:p>
            <a:pPr>
              <a:spcBef>
                <a:spcPts val="3000"/>
              </a:spcBef>
              <a:defRPr/>
            </a:pPr>
            <a:r>
              <a:rPr lang="en-US" altLang="en-US" kern="0" dirty="0">
                <a:solidFill>
                  <a:schemeClr val="tx1">
                    <a:lumMod val="50000"/>
                  </a:schemeClr>
                </a:solidFill>
              </a:rPr>
              <a:t>If criteria met, DPR must follow formal rulemaking process to list pesticide as a toxic air contaminant</a:t>
            </a:r>
          </a:p>
          <a:p>
            <a:pPr>
              <a:spcBef>
                <a:spcPts val="3000"/>
              </a:spcBef>
              <a:defRPr/>
            </a:pPr>
            <a:endParaRPr lang="en-US" altLang="en-US" kern="0" dirty="0">
              <a:solidFill>
                <a:schemeClr val="tx1">
                  <a:lumMod val="50000"/>
                </a:schemeClr>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6973" y="111514"/>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 name="Freeform 8"/>
          <p:cNvSpPr/>
          <p:nvPr/>
        </p:nvSpPr>
        <p:spPr>
          <a:xfrm>
            <a:off x="11232356" y="821531"/>
            <a:ext cx="959645" cy="992981"/>
          </a:xfrm>
          <a:custGeom>
            <a:avLst/>
            <a:gdLst>
              <a:gd name="connsiteX0" fmla="*/ 4762 w 966787"/>
              <a:gd name="connsiteY0" fmla="*/ 0 h 985838"/>
              <a:gd name="connsiteX1" fmla="*/ 0 w 966787"/>
              <a:gd name="connsiteY1" fmla="*/ 276225 h 985838"/>
              <a:gd name="connsiteX2" fmla="*/ 964406 w 966787"/>
              <a:gd name="connsiteY2" fmla="*/ 985838 h 985838"/>
              <a:gd name="connsiteX3" fmla="*/ 966787 w 966787"/>
              <a:gd name="connsiteY3" fmla="*/ 700088 h 985838"/>
              <a:gd name="connsiteX4" fmla="*/ 4762 w 966787"/>
              <a:gd name="connsiteY4" fmla="*/ 0 h 98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985838">
                <a:moveTo>
                  <a:pt x="4762" y="0"/>
                </a:moveTo>
                <a:cubicBezTo>
                  <a:pt x="3175" y="92075"/>
                  <a:pt x="1587" y="184150"/>
                  <a:pt x="0" y="276225"/>
                </a:cubicBezTo>
                <a:lnTo>
                  <a:pt x="964406" y="985838"/>
                </a:lnTo>
                <a:cubicBezTo>
                  <a:pt x="965200" y="890588"/>
                  <a:pt x="965993" y="795338"/>
                  <a:pt x="966787" y="700088"/>
                </a:cubicBezTo>
                <a:lnTo>
                  <a:pt x="476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880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090672"/>
            <a:ext cx="2057400" cy="2688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4" name="Rectangle 3"/>
          <p:cNvSpPr>
            <a:spLocks noGrp="1" noChangeArrowheads="1"/>
          </p:cNvSpPr>
          <p:nvPr>
            <p:ph type="title"/>
          </p:nvPr>
        </p:nvSpPr>
        <p:spPr>
          <a:xfrm>
            <a:off x="228600" y="467014"/>
            <a:ext cx="11100816" cy="964214"/>
          </a:xfrm>
        </p:spPr>
        <p:txBody>
          <a:bodyPr>
            <a:noAutofit/>
          </a:bodyPr>
          <a:lstStyle/>
          <a:p>
            <a:pPr algn="ctr" eaLnBrk="1" hangingPunct="1"/>
            <a:r>
              <a:rPr lang="en-US" altLang="en-US" sz="3600" dirty="0"/>
              <a:t>Risk Reduction for Toxic Air Contaminants </a:t>
            </a:r>
          </a:p>
        </p:txBody>
      </p:sp>
      <p:sp>
        <p:nvSpPr>
          <p:cNvPr id="16" name="Rectangle 3"/>
          <p:cNvSpPr txBox="1">
            <a:spLocks noChangeArrowheads="1"/>
          </p:cNvSpPr>
          <p:nvPr/>
        </p:nvSpPr>
        <p:spPr>
          <a:xfrm>
            <a:off x="228600" y="1937730"/>
            <a:ext cx="10818342" cy="4454904"/>
          </a:xfrm>
          <a:prstGeom prst="rect">
            <a:avLst/>
          </a:prstGeom>
        </p:spPr>
        <p:txBody>
          <a:bodyPr/>
          <a:lst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4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spcBef>
                <a:spcPts val="3000"/>
              </a:spcBef>
              <a:defRPr/>
            </a:pPr>
            <a:r>
              <a:rPr lang="en-US" altLang="en-US" kern="0" dirty="0">
                <a:solidFill>
                  <a:schemeClr val="tx1">
                    <a:lumMod val="50000"/>
                  </a:schemeClr>
                </a:solidFill>
              </a:rPr>
              <a:t>DPR must determine the need to reduce risk – </a:t>
            </a:r>
            <a:r>
              <a:rPr lang="en-US" altLang="en-US" b="1" kern="0" dirty="0">
                <a:solidFill>
                  <a:schemeClr val="tx1">
                    <a:lumMod val="50000"/>
                  </a:schemeClr>
                </a:solidFill>
              </a:rPr>
              <a:t>regulatory target concentration</a:t>
            </a:r>
          </a:p>
          <a:p>
            <a:pPr>
              <a:spcBef>
                <a:spcPts val="3000"/>
              </a:spcBef>
              <a:defRPr/>
            </a:pPr>
            <a:r>
              <a:rPr lang="en-US" altLang="en-US" kern="0" dirty="0">
                <a:solidFill>
                  <a:schemeClr val="tx1">
                    <a:lumMod val="50000"/>
                  </a:schemeClr>
                </a:solidFill>
              </a:rPr>
              <a:t>If needed, DPR must implement measures to reduce exposures within 2 years, such as</a:t>
            </a:r>
          </a:p>
          <a:p>
            <a:pPr lvl="1">
              <a:spcBef>
                <a:spcPts val="1200"/>
              </a:spcBef>
              <a:defRPr/>
            </a:pPr>
            <a:r>
              <a:rPr lang="en-US" altLang="en-US" sz="2400" kern="0" dirty="0">
                <a:solidFill>
                  <a:schemeClr val="tx1">
                    <a:lumMod val="50000"/>
                  </a:schemeClr>
                </a:solidFill>
              </a:rPr>
              <a:t>Application  method restrictions</a:t>
            </a:r>
          </a:p>
          <a:p>
            <a:pPr lvl="1">
              <a:spcBef>
                <a:spcPts val="1200"/>
              </a:spcBef>
              <a:defRPr/>
            </a:pPr>
            <a:r>
              <a:rPr lang="en-US" altLang="en-US" sz="2400" kern="0" dirty="0">
                <a:solidFill>
                  <a:schemeClr val="tx1">
                    <a:lumMod val="50000"/>
                  </a:schemeClr>
                </a:solidFill>
              </a:rPr>
              <a:t>Buffer zones (distance to a target concentration)</a:t>
            </a:r>
          </a:p>
          <a:p>
            <a:pPr lvl="1">
              <a:spcBef>
                <a:spcPts val="1200"/>
              </a:spcBef>
              <a:defRPr/>
            </a:pPr>
            <a:r>
              <a:rPr lang="en-US" altLang="en-US" sz="2400" kern="0" dirty="0">
                <a:solidFill>
                  <a:schemeClr val="tx1">
                    <a:lumMod val="50000"/>
                  </a:schemeClr>
                </a:solidFill>
              </a:rPr>
              <a:t>Limits on amount applied</a:t>
            </a:r>
          </a:p>
          <a:p>
            <a:pPr>
              <a:spcBef>
                <a:spcPts val="3000"/>
              </a:spcBef>
              <a:defRPr/>
            </a:pPr>
            <a:r>
              <a:rPr lang="en-US" altLang="en-US" kern="0" dirty="0">
                <a:solidFill>
                  <a:schemeClr val="tx1">
                    <a:lumMod val="50000"/>
                  </a:schemeClr>
                </a:solidFill>
              </a:rPr>
              <a:t>DPR must develop exposure reduction measures in consultation with certain agencies, including ARB and air pollution control districts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6973" y="111514"/>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 name="Freeform 8"/>
          <p:cNvSpPr/>
          <p:nvPr/>
        </p:nvSpPr>
        <p:spPr>
          <a:xfrm>
            <a:off x="11232356" y="821531"/>
            <a:ext cx="959645" cy="992981"/>
          </a:xfrm>
          <a:custGeom>
            <a:avLst/>
            <a:gdLst>
              <a:gd name="connsiteX0" fmla="*/ 4762 w 966787"/>
              <a:gd name="connsiteY0" fmla="*/ 0 h 985838"/>
              <a:gd name="connsiteX1" fmla="*/ 0 w 966787"/>
              <a:gd name="connsiteY1" fmla="*/ 276225 h 985838"/>
              <a:gd name="connsiteX2" fmla="*/ 964406 w 966787"/>
              <a:gd name="connsiteY2" fmla="*/ 985838 h 985838"/>
              <a:gd name="connsiteX3" fmla="*/ 966787 w 966787"/>
              <a:gd name="connsiteY3" fmla="*/ 700088 h 985838"/>
              <a:gd name="connsiteX4" fmla="*/ 4762 w 966787"/>
              <a:gd name="connsiteY4" fmla="*/ 0 h 98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985838">
                <a:moveTo>
                  <a:pt x="4762" y="0"/>
                </a:moveTo>
                <a:cubicBezTo>
                  <a:pt x="3175" y="92075"/>
                  <a:pt x="1587" y="184150"/>
                  <a:pt x="0" y="276225"/>
                </a:cubicBezTo>
                <a:lnTo>
                  <a:pt x="964406" y="985838"/>
                </a:lnTo>
                <a:cubicBezTo>
                  <a:pt x="965200" y="890588"/>
                  <a:pt x="965993" y="795338"/>
                  <a:pt x="966787" y="700088"/>
                </a:cubicBezTo>
                <a:lnTo>
                  <a:pt x="476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9432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id="{1ABD613F-111C-41D6-9F8E-8B2C42A5E047}"/>
              </a:ext>
            </a:extLst>
          </p:cNvPr>
          <p:cNvSpPr>
            <a:spLocks noGrp="1"/>
          </p:cNvSpPr>
          <p:nvPr>
            <p:ph type="title"/>
          </p:nvPr>
        </p:nvSpPr>
        <p:spPr>
          <a:xfrm>
            <a:off x="550764" y="310727"/>
            <a:ext cx="10681592" cy="1147969"/>
          </a:xfrm>
        </p:spPr>
        <p:txBody>
          <a:bodyPr>
            <a:normAutofit/>
          </a:bodyPr>
          <a:lstStyle/>
          <a:p>
            <a:r>
              <a:rPr lang="en-US" sz="4000" dirty="0">
                <a:latin typeface="Calibri" panose="020F0502020204030204" pitchFamily="34" charset="0"/>
                <a:cs typeface="Calibri" panose="020F0502020204030204" pitchFamily="34" charset="0"/>
              </a:rPr>
              <a:t>Monitoring for Toxic Air Contaminants</a:t>
            </a:r>
          </a:p>
        </p:txBody>
      </p:sp>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4294967295"/>
          </p:nvPr>
        </p:nvSpPr>
        <p:spPr>
          <a:xfrm>
            <a:off x="11452225" y="6492875"/>
            <a:ext cx="739775" cy="365125"/>
          </a:xfrm>
        </p:spPr>
        <p:txBody>
          <a:bodyPr/>
          <a:lstStyle/>
          <a:p>
            <a:fld id="{8699F50C-BE38-4BD0-BA84-9B090E1F2B9B}" type="slidenum">
              <a:rPr lang="en-IN" b="1" smtClean="0">
                <a:solidFill>
                  <a:schemeClr val="tx1"/>
                </a:solidFill>
              </a:rPr>
              <a:pPr/>
              <a:t>5</a:t>
            </a:fld>
            <a:endParaRPr lang="en-IN" b="1" dirty="0">
              <a:solidFill>
                <a:schemeClr val="tx1"/>
              </a:solidFill>
            </a:endParaRPr>
          </a:p>
        </p:txBody>
      </p:sp>
      <p:sp>
        <p:nvSpPr>
          <p:cNvPr id="42" name="Content Placeholder 6">
            <a:extLst>
              <a:ext uri="{FF2B5EF4-FFF2-40B4-BE49-F238E27FC236}">
                <a16:creationId xmlns:a16="http://schemas.microsoft.com/office/drawing/2014/main" id="{55EACD59-7C51-4810-94C6-BCB4D12346DC}"/>
              </a:ext>
            </a:extLst>
          </p:cNvPr>
          <p:cNvSpPr>
            <a:spLocks noGrp="1"/>
          </p:cNvSpPr>
          <p:nvPr>
            <p:ph idx="4294967295"/>
          </p:nvPr>
        </p:nvSpPr>
        <p:spPr>
          <a:xfrm>
            <a:off x="550765" y="1947628"/>
            <a:ext cx="8611864" cy="4921251"/>
          </a:xfrm>
          <a:prstGeom prst="rect">
            <a:avLst/>
          </a:prstGeom>
        </p:spPr>
        <p:txBody>
          <a:bodyPr>
            <a:noAutofit/>
          </a:bodyPr>
          <a:lstStyle/>
          <a:p>
            <a:pPr>
              <a:lnSpc>
                <a:spcPct val="100000"/>
              </a:lnSpc>
              <a:spcBef>
                <a:spcPts val="0"/>
              </a:spcBef>
              <a:spcAft>
                <a:spcPts val="1800"/>
              </a:spcAft>
              <a:buClr>
                <a:schemeClr val="accent1"/>
              </a:buClr>
              <a:buFont typeface="Courier New" panose="02070309020205020404" pitchFamily="49" charset="0"/>
              <a:buChar char="o"/>
            </a:pPr>
            <a:r>
              <a:rPr lang="en-US" dirty="0">
                <a:solidFill>
                  <a:schemeClr val="tx2">
                    <a:lumMod val="10000"/>
                  </a:schemeClr>
                </a:solidFill>
              </a:rPr>
              <a:t>DPR performs air monitoring to:</a:t>
            </a:r>
          </a:p>
          <a:p>
            <a:pPr marL="685800" lvl="2">
              <a:lnSpc>
                <a:spcPct val="100000"/>
              </a:lnSpc>
              <a:spcBef>
                <a:spcPts val="0"/>
              </a:spcBef>
              <a:spcAft>
                <a:spcPts val="1800"/>
              </a:spcAft>
              <a:buClr>
                <a:schemeClr val="accent1"/>
              </a:buClr>
              <a:buFont typeface="Courier New" panose="02070309020205020404" pitchFamily="49" charset="0"/>
              <a:buChar char="o"/>
            </a:pPr>
            <a:r>
              <a:rPr lang="en-US" sz="2400" dirty="0">
                <a:solidFill>
                  <a:schemeClr val="tx2">
                    <a:lumMod val="10000"/>
                  </a:schemeClr>
                </a:solidFill>
              </a:rPr>
              <a:t>Identify pesticides in air </a:t>
            </a:r>
          </a:p>
          <a:p>
            <a:pPr marL="685800" lvl="2">
              <a:lnSpc>
                <a:spcPct val="100000"/>
              </a:lnSpc>
              <a:spcBef>
                <a:spcPts val="0"/>
              </a:spcBef>
              <a:spcAft>
                <a:spcPts val="1800"/>
              </a:spcAft>
              <a:buClr>
                <a:schemeClr val="accent1"/>
              </a:buClr>
              <a:buFont typeface="Courier New" panose="02070309020205020404" pitchFamily="49" charset="0"/>
              <a:buChar char="o"/>
            </a:pPr>
            <a:r>
              <a:rPr lang="en-US" sz="2400" dirty="0">
                <a:solidFill>
                  <a:schemeClr val="tx2">
                    <a:lumMod val="10000"/>
                  </a:schemeClr>
                </a:solidFill>
              </a:rPr>
              <a:t>Determine acute, seasonal, or annual concentrations and exposures</a:t>
            </a:r>
          </a:p>
          <a:p>
            <a:pPr marL="685800" lvl="2">
              <a:lnSpc>
                <a:spcPct val="100000"/>
              </a:lnSpc>
              <a:spcBef>
                <a:spcPts val="0"/>
              </a:spcBef>
              <a:spcAft>
                <a:spcPts val="1800"/>
              </a:spcAft>
              <a:buClr>
                <a:schemeClr val="accent1"/>
              </a:buClr>
              <a:buFont typeface="Courier New" panose="02070309020205020404" pitchFamily="49" charset="0"/>
              <a:buChar char="o"/>
            </a:pPr>
            <a:r>
              <a:rPr lang="en-US" sz="2400" dirty="0">
                <a:solidFill>
                  <a:schemeClr val="tx2">
                    <a:lumMod val="10000"/>
                  </a:schemeClr>
                </a:solidFill>
              </a:rPr>
              <a:t>Track trends in air concentrations over time</a:t>
            </a:r>
          </a:p>
          <a:p>
            <a:pPr marL="685800" lvl="2">
              <a:lnSpc>
                <a:spcPct val="100000"/>
              </a:lnSpc>
              <a:spcBef>
                <a:spcPts val="0"/>
              </a:spcBef>
              <a:spcAft>
                <a:spcPts val="1800"/>
              </a:spcAft>
              <a:buClr>
                <a:schemeClr val="accent1"/>
              </a:buClr>
              <a:buFont typeface="Courier New" panose="02070309020205020404" pitchFamily="49" charset="0"/>
              <a:buChar char="o"/>
            </a:pPr>
            <a:r>
              <a:rPr lang="en-US" sz="2400" dirty="0">
                <a:solidFill>
                  <a:schemeClr val="tx2">
                    <a:lumMod val="10000"/>
                  </a:schemeClr>
                </a:solidFill>
              </a:rPr>
              <a:t>Determine if mitigation measures are working</a:t>
            </a:r>
          </a:p>
          <a:p>
            <a:pPr>
              <a:lnSpc>
                <a:spcPct val="100000"/>
              </a:lnSpc>
              <a:spcBef>
                <a:spcPts val="0"/>
              </a:spcBef>
              <a:spcAft>
                <a:spcPts val="600"/>
              </a:spcAft>
              <a:buClrTx/>
              <a:buFont typeface="Courier New" panose="02070309020205020404" pitchFamily="49" charset="0"/>
              <a:buChar char="o"/>
            </a:pPr>
            <a:endParaRPr lang="en-US" sz="1800" dirty="0">
              <a:solidFill>
                <a:schemeClr val="tx2">
                  <a:lumMod val="10000"/>
                </a:schemeClr>
              </a:solidFill>
            </a:endParaRPr>
          </a:p>
        </p:txBody>
      </p:sp>
      <p:pic>
        <p:nvPicPr>
          <p:cNvPr id="9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6973" y="111514"/>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8" name="Freeform 17"/>
          <p:cNvSpPr/>
          <p:nvPr/>
        </p:nvSpPr>
        <p:spPr>
          <a:xfrm>
            <a:off x="11232356" y="821531"/>
            <a:ext cx="959645" cy="992981"/>
          </a:xfrm>
          <a:custGeom>
            <a:avLst/>
            <a:gdLst>
              <a:gd name="connsiteX0" fmla="*/ 4762 w 966787"/>
              <a:gd name="connsiteY0" fmla="*/ 0 h 985838"/>
              <a:gd name="connsiteX1" fmla="*/ 0 w 966787"/>
              <a:gd name="connsiteY1" fmla="*/ 276225 h 985838"/>
              <a:gd name="connsiteX2" fmla="*/ 964406 w 966787"/>
              <a:gd name="connsiteY2" fmla="*/ 985838 h 985838"/>
              <a:gd name="connsiteX3" fmla="*/ 966787 w 966787"/>
              <a:gd name="connsiteY3" fmla="*/ 700088 h 985838"/>
              <a:gd name="connsiteX4" fmla="*/ 4762 w 966787"/>
              <a:gd name="connsiteY4" fmla="*/ 0 h 98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985838">
                <a:moveTo>
                  <a:pt x="4762" y="0"/>
                </a:moveTo>
                <a:cubicBezTo>
                  <a:pt x="3175" y="92075"/>
                  <a:pt x="1587" y="184150"/>
                  <a:pt x="0" y="276225"/>
                </a:cubicBezTo>
                <a:lnTo>
                  <a:pt x="964406" y="985838"/>
                </a:lnTo>
                <a:cubicBezTo>
                  <a:pt x="965200" y="890588"/>
                  <a:pt x="965993" y="795338"/>
                  <a:pt x="966787" y="700088"/>
                </a:cubicBezTo>
                <a:lnTo>
                  <a:pt x="476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air monitoring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2628" y="3489819"/>
            <a:ext cx="2263926" cy="318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753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0016" y="3102247"/>
            <a:ext cx="2057400" cy="2688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4" name="Rectangle 3"/>
          <p:cNvSpPr>
            <a:spLocks noGrp="1" noChangeArrowheads="1"/>
          </p:cNvSpPr>
          <p:nvPr>
            <p:ph type="title"/>
          </p:nvPr>
        </p:nvSpPr>
        <p:spPr>
          <a:xfrm>
            <a:off x="228599" y="364044"/>
            <a:ext cx="10961065" cy="994973"/>
          </a:xfrm>
        </p:spPr>
        <p:txBody>
          <a:bodyPr>
            <a:noAutofit/>
          </a:bodyPr>
          <a:lstStyle/>
          <a:p>
            <a:pPr eaLnBrk="1" hangingPunct="1"/>
            <a:r>
              <a:rPr lang="en-US" altLang="en-US" sz="3600" dirty="0"/>
              <a:t>Types of Pesticide Air Monitoring</a:t>
            </a:r>
          </a:p>
        </p:txBody>
      </p:sp>
      <p:sp>
        <p:nvSpPr>
          <p:cNvPr id="16" name="Rectangle 3"/>
          <p:cNvSpPr txBox="1">
            <a:spLocks noChangeArrowheads="1"/>
          </p:cNvSpPr>
          <p:nvPr/>
        </p:nvSpPr>
        <p:spPr>
          <a:xfrm>
            <a:off x="228598" y="1580860"/>
            <a:ext cx="8697287" cy="4901819"/>
          </a:xfrm>
          <a:prstGeom prst="rect">
            <a:avLst/>
          </a:prstGeom>
        </p:spPr>
        <p:txBody>
          <a:bodyPr/>
          <a:lst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4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spcBef>
                <a:spcPts val="0"/>
              </a:spcBef>
              <a:spcAft>
                <a:spcPts val="1200"/>
              </a:spcAft>
              <a:buClr>
                <a:schemeClr val="accent1"/>
              </a:buClr>
              <a:buFont typeface="Arial" panose="020B0604020202020204" pitchFamily="34" charset="0"/>
              <a:buChar char="•"/>
              <a:defRPr/>
            </a:pPr>
            <a:r>
              <a:rPr lang="en-US" altLang="en-US" sz="2000" b="1" kern="0" dirty="0" smtClean="0">
                <a:solidFill>
                  <a:schemeClr val="tx1">
                    <a:lumMod val="50000"/>
                  </a:schemeClr>
                </a:solidFill>
              </a:rPr>
              <a:t>Application-site </a:t>
            </a:r>
            <a:r>
              <a:rPr lang="en-US" altLang="en-US" sz="2000" b="1" kern="0" dirty="0">
                <a:solidFill>
                  <a:schemeClr val="tx1">
                    <a:lumMod val="50000"/>
                  </a:schemeClr>
                </a:solidFill>
              </a:rPr>
              <a:t>monitoring </a:t>
            </a:r>
            <a:r>
              <a:rPr lang="en-US" altLang="en-US" sz="2000" kern="0" dirty="0">
                <a:solidFill>
                  <a:schemeClr val="tx1">
                    <a:lumMod val="50000"/>
                  </a:schemeClr>
                </a:solidFill>
              </a:rPr>
              <a:t>occurs near specific applications for several </a:t>
            </a:r>
            <a:r>
              <a:rPr lang="en-US" altLang="en-US" sz="2000" kern="0" dirty="0" smtClean="0">
                <a:solidFill>
                  <a:schemeClr val="tx1">
                    <a:lumMod val="50000"/>
                  </a:schemeClr>
                </a:solidFill>
              </a:rPr>
              <a:t>days.</a:t>
            </a:r>
            <a:endParaRPr lang="en-US" altLang="en-US" sz="2000" kern="0" dirty="0">
              <a:solidFill>
                <a:schemeClr val="tx1">
                  <a:lumMod val="50000"/>
                </a:schemeClr>
              </a:solidFill>
            </a:endParaRPr>
          </a:p>
          <a:p>
            <a:pPr lvl="1">
              <a:spcBef>
                <a:spcPts val="0"/>
              </a:spcBef>
              <a:spcAft>
                <a:spcPts val="1200"/>
              </a:spcAft>
              <a:buClr>
                <a:schemeClr val="accent1"/>
              </a:buClr>
              <a:buFont typeface="Arial" panose="020B0604020202020204" pitchFamily="34" charset="0"/>
              <a:buChar char="•"/>
              <a:defRPr/>
            </a:pPr>
            <a:r>
              <a:rPr lang="en-US" altLang="en-US" dirty="0">
                <a:solidFill>
                  <a:schemeClr val="tx1">
                    <a:lumMod val="50000"/>
                  </a:schemeClr>
                </a:solidFill>
              </a:rPr>
              <a:t>Data best used to </a:t>
            </a:r>
            <a:r>
              <a:rPr lang="en-US" altLang="en-US" dirty="0" smtClean="0">
                <a:solidFill>
                  <a:schemeClr val="tx1">
                    <a:lumMod val="50000"/>
                  </a:schemeClr>
                </a:solidFill>
              </a:rPr>
              <a:t>estimate </a:t>
            </a:r>
            <a:r>
              <a:rPr lang="en-US" altLang="en-US" dirty="0">
                <a:solidFill>
                  <a:schemeClr val="tx1">
                    <a:lumMod val="50000"/>
                  </a:schemeClr>
                </a:solidFill>
              </a:rPr>
              <a:t>maximum exposures over hours or </a:t>
            </a:r>
            <a:r>
              <a:rPr lang="en-US" altLang="en-US" dirty="0" smtClean="0">
                <a:solidFill>
                  <a:schemeClr val="tx1">
                    <a:lumMod val="50000"/>
                  </a:schemeClr>
                </a:solidFill>
              </a:rPr>
              <a:t>days</a:t>
            </a:r>
          </a:p>
          <a:p>
            <a:pPr lvl="1">
              <a:spcBef>
                <a:spcPts val="0"/>
              </a:spcBef>
              <a:spcAft>
                <a:spcPts val="1200"/>
              </a:spcAft>
              <a:buClr>
                <a:schemeClr val="accent1"/>
              </a:buClr>
              <a:buFont typeface="Arial" panose="020B0604020202020204" pitchFamily="34" charset="0"/>
              <a:buChar char="•"/>
              <a:defRPr/>
            </a:pPr>
            <a:endParaRPr lang="en-US" altLang="en-US" dirty="0">
              <a:solidFill>
                <a:schemeClr val="tx1">
                  <a:lumMod val="50000"/>
                </a:schemeClr>
              </a:solidFill>
            </a:endParaRPr>
          </a:p>
          <a:p>
            <a:pPr>
              <a:spcBef>
                <a:spcPts val="0"/>
              </a:spcBef>
              <a:spcAft>
                <a:spcPts val="1200"/>
              </a:spcAft>
              <a:buClr>
                <a:schemeClr val="accent1"/>
              </a:buClr>
              <a:buFont typeface="Arial" panose="020B0604020202020204" pitchFamily="34" charset="0"/>
              <a:buChar char="•"/>
              <a:defRPr/>
            </a:pPr>
            <a:r>
              <a:rPr lang="en-US" altLang="en-US" sz="2000" b="1" kern="0" dirty="0">
                <a:solidFill>
                  <a:schemeClr val="tx1">
                    <a:lumMod val="50000"/>
                  </a:schemeClr>
                </a:solidFill>
              </a:rPr>
              <a:t>Seasonal </a:t>
            </a:r>
            <a:r>
              <a:rPr lang="en-US" altLang="en-US" sz="2000" b="1" kern="0" dirty="0" smtClean="0">
                <a:solidFill>
                  <a:schemeClr val="tx1">
                    <a:lumMod val="50000"/>
                  </a:schemeClr>
                </a:solidFill>
              </a:rPr>
              <a:t>monitoring </a:t>
            </a:r>
            <a:r>
              <a:rPr lang="en-US" altLang="en-US" sz="2000" kern="0" dirty="0">
                <a:solidFill>
                  <a:schemeClr val="tx1">
                    <a:lumMod val="50000"/>
                  </a:schemeClr>
                </a:solidFill>
              </a:rPr>
              <a:t>is conducted in communities of higher pesticide use relative to other communities. </a:t>
            </a:r>
            <a:r>
              <a:rPr lang="en-US" altLang="en-US" sz="2000" kern="0" dirty="0" smtClean="0">
                <a:solidFill>
                  <a:schemeClr val="tx1">
                    <a:lumMod val="50000"/>
                  </a:schemeClr>
                </a:solidFill>
              </a:rPr>
              <a:t>Monitoring for 8-12 week period that coordinates with the historical use season for the selected pesticides.</a:t>
            </a:r>
          </a:p>
          <a:p>
            <a:pPr lvl="1">
              <a:spcBef>
                <a:spcPts val="0"/>
              </a:spcBef>
              <a:spcAft>
                <a:spcPts val="1200"/>
              </a:spcAft>
              <a:buClr>
                <a:schemeClr val="accent1"/>
              </a:buClr>
              <a:buFont typeface="Arial" panose="020B0604020202020204" pitchFamily="34" charset="0"/>
              <a:buChar char="•"/>
              <a:defRPr/>
            </a:pPr>
            <a:r>
              <a:rPr lang="en-US" altLang="en-US" dirty="0" smtClean="0">
                <a:solidFill>
                  <a:schemeClr val="tx1">
                    <a:lumMod val="50000"/>
                  </a:schemeClr>
                </a:solidFill>
              </a:rPr>
              <a:t>Data best used to estimate maximum exposures over weeks or months</a:t>
            </a:r>
            <a:endParaRPr lang="en-US" altLang="en-US" dirty="0" smtClean="0">
              <a:solidFill>
                <a:schemeClr val="tx1">
                  <a:lumMod val="50000"/>
                </a:schemeClr>
              </a:solidFill>
            </a:endParaRPr>
          </a:p>
          <a:p>
            <a:pPr lvl="1">
              <a:spcBef>
                <a:spcPts val="0"/>
              </a:spcBef>
              <a:spcAft>
                <a:spcPts val="1200"/>
              </a:spcAft>
              <a:buClr>
                <a:schemeClr val="accent1"/>
              </a:buClr>
              <a:buFont typeface="Arial" panose="020B0604020202020204" pitchFamily="34" charset="0"/>
              <a:buChar char="•"/>
              <a:defRPr/>
            </a:pPr>
            <a:endParaRPr lang="en-US" altLang="en-US" dirty="0">
              <a:solidFill>
                <a:schemeClr val="tx1">
                  <a:lumMod val="50000"/>
                </a:schemeClr>
              </a:solidFill>
            </a:endParaRPr>
          </a:p>
          <a:p>
            <a:pPr>
              <a:spcBef>
                <a:spcPts val="0"/>
              </a:spcBef>
              <a:spcAft>
                <a:spcPts val="1200"/>
              </a:spcAft>
              <a:buClr>
                <a:schemeClr val="accent1"/>
              </a:buClr>
              <a:buFont typeface="Arial" panose="020B0604020202020204" pitchFamily="34" charset="0"/>
              <a:buChar char="•"/>
              <a:defRPr/>
            </a:pPr>
            <a:r>
              <a:rPr lang="en-US" altLang="en-US" sz="2000" b="1" kern="0" dirty="0">
                <a:solidFill>
                  <a:schemeClr val="tx1">
                    <a:lumMod val="50000"/>
                  </a:schemeClr>
                </a:solidFill>
              </a:rPr>
              <a:t>Long-term monitoring: </a:t>
            </a:r>
            <a:r>
              <a:rPr lang="en-US" altLang="en-US" sz="2000" kern="0" dirty="0">
                <a:solidFill>
                  <a:schemeClr val="tx1">
                    <a:lumMod val="50000"/>
                  </a:schemeClr>
                </a:solidFill>
              </a:rPr>
              <a:t>Continuous weekly sampling in communities with higher use of multiple pesticides relative to other </a:t>
            </a:r>
            <a:r>
              <a:rPr lang="en-US" altLang="en-US" sz="2000" kern="0" dirty="0" smtClean="0">
                <a:solidFill>
                  <a:schemeClr val="tx1">
                    <a:lumMod val="50000"/>
                  </a:schemeClr>
                </a:solidFill>
              </a:rPr>
              <a:t>communities.</a:t>
            </a:r>
            <a:endParaRPr lang="en-US" altLang="en-US" sz="2000" kern="0" dirty="0">
              <a:solidFill>
                <a:schemeClr val="tx1">
                  <a:lumMod val="50000"/>
                </a:schemeClr>
              </a:solidFill>
            </a:endParaRPr>
          </a:p>
          <a:p>
            <a:pPr lvl="1">
              <a:spcBef>
                <a:spcPts val="0"/>
              </a:spcBef>
              <a:spcAft>
                <a:spcPts val="1200"/>
              </a:spcAft>
              <a:buClr>
                <a:schemeClr val="accent1"/>
              </a:buClr>
              <a:buFont typeface="Arial" panose="020B0604020202020204" pitchFamily="34" charset="0"/>
              <a:buChar char="•"/>
              <a:defRPr/>
            </a:pPr>
            <a:r>
              <a:rPr lang="en-US" altLang="en-US" kern="0" dirty="0">
                <a:solidFill>
                  <a:schemeClr val="tx1">
                    <a:lumMod val="50000"/>
                  </a:schemeClr>
                </a:solidFill>
              </a:rPr>
              <a:t>Data best used to </a:t>
            </a:r>
            <a:r>
              <a:rPr lang="en-US" altLang="en-US" dirty="0">
                <a:solidFill>
                  <a:schemeClr val="tx1">
                    <a:lumMod val="50000"/>
                  </a:schemeClr>
                </a:solidFill>
              </a:rPr>
              <a:t>estimate</a:t>
            </a:r>
            <a:r>
              <a:rPr lang="en-US" altLang="en-US" kern="0" dirty="0" smtClean="0">
                <a:solidFill>
                  <a:schemeClr val="tx1">
                    <a:lumMod val="50000"/>
                  </a:schemeClr>
                </a:solidFill>
              </a:rPr>
              <a:t> </a:t>
            </a:r>
            <a:r>
              <a:rPr lang="en-US" altLang="en-US" kern="0" dirty="0">
                <a:solidFill>
                  <a:schemeClr val="tx1">
                    <a:lumMod val="50000"/>
                  </a:schemeClr>
                </a:solidFill>
              </a:rPr>
              <a:t>maximum exposures </a:t>
            </a:r>
            <a:r>
              <a:rPr lang="en-US" altLang="en-US" kern="0" dirty="0" smtClean="0">
                <a:solidFill>
                  <a:schemeClr val="tx1">
                    <a:lumMod val="50000"/>
                  </a:schemeClr>
                </a:solidFill>
              </a:rPr>
              <a:t>over </a:t>
            </a:r>
            <a:r>
              <a:rPr lang="en-US" altLang="en-US" kern="0" dirty="0">
                <a:solidFill>
                  <a:schemeClr val="tx1">
                    <a:lumMod val="50000"/>
                  </a:schemeClr>
                </a:solidFill>
              </a:rPr>
              <a:t>years</a:t>
            </a:r>
            <a:endParaRPr lang="en-US" altLang="en-US" b="1" kern="0" dirty="0">
              <a:solidFill>
                <a:schemeClr val="tx1">
                  <a:lumMod val="50000"/>
                </a:schemeClr>
              </a:solidFill>
            </a:endParaRPr>
          </a:p>
          <a:p>
            <a:pPr marL="457200" lvl="1" indent="0">
              <a:spcBef>
                <a:spcPts val="0"/>
              </a:spcBef>
              <a:spcAft>
                <a:spcPts val="1200"/>
              </a:spcAft>
              <a:buClr>
                <a:schemeClr val="accent1"/>
              </a:buClr>
              <a:buNone/>
              <a:defRPr/>
            </a:pPr>
            <a:endParaRPr lang="en-US" altLang="en-US" dirty="0" smtClean="0">
              <a:solidFill>
                <a:schemeClr val="tx1">
                  <a:lumMod val="50000"/>
                </a:schemeClr>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6973" y="111514"/>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9" name="Freeform 8"/>
          <p:cNvSpPr/>
          <p:nvPr/>
        </p:nvSpPr>
        <p:spPr>
          <a:xfrm>
            <a:off x="11232356" y="821531"/>
            <a:ext cx="959645" cy="992981"/>
          </a:xfrm>
          <a:custGeom>
            <a:avLst/>
            <a:gdLst>
              <a:gd name="connsiteX0" fmla="*/ 4762 w 966787"/>
              <a:gd name="connsiteY0" fmla="*/ 0 h 985838"/>
              <a:gd name="connsiteX1" fmla="*/ 0 w 966787"/>
              <a:gd name="connsiteY1" fmla="*/ 276225 h 985838"/>
              <a:gd name="connsiteX2" fmla="*/ 964406 w 966787"/>
              <a:gd name="connsiteY2" fmla="*/ 985838 h 985838"/>
              <a:gd name="connsiteX3" fmla="*/ 966787 w 966787"/>
              <a:gd name="connsiteY3" fmla="*/ 700088 h 985838"/>
              <a:gd name="connsiteX4" fmla="*/ 4762 w 966787"/>
              <a:gd name="connsiteY4" fmla="*/ 0 h 98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985838">
                <a:moveTo>
                  <a:pt x="4762" y="0"/>
                </a:moveTo>
                <a:cubicBezTo>
                  <a:pt x="3175" y="92075"/>
                  <a:pt x="1587" y="184150"/>
                  <a:pt x="0" y="276225"/>
                </a:cubicBezTo>
                <a:lnTo>
                  <a:pt x="964406" y="985838"/>
                </a:lnTo>
                <a:cubicBezTo>
                  <a:pt x="965200" y="890588"/>
                  <a:pt x="965993" y="795338"/>
                  <a:pt x="966787" y="700088"/>
                </a:cubicBezTo>
                <a:lnTo>
                  <a:pt x="476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1"/>
          </p:nvPr>
        </p:nvSpPr>
        <p:spPr>
          <a:xfrm>
            <a:off x="11342064" y="6379553"/>
            <a:ext cx="740227" cy="365125"/>
          </a:xfrm>
        </p:spPr>
        <p:txBody>
          <a:bodyPr/>
          <a:lstStyle/>
          <a:p>
            <a:fld id="{8699F50C-BE38-4BD0-BA84-9B090E1F2B9B}" type="slidenum">
              <a:rPr lang="en-IN" smtClean="0"/>
              <a:t>6</a:t>
            </a:fld>
            <a:endParaRPr lang="en-IN" dirty="0"/>
          </a:p>
        </p:txBody>
      </p:sp>
      <p:pic>
        <p:nvPicPr>
          <p:cNvPr id="3" name="Picture 2"/>
          <p:cNvPicPr>
            <a:picLocks noChangeAspect="1"/>
          </p:cNvPicPr>
          <p:nvPr/>
        </p:nvPicPr>
        <p:blipFill>
          <a:blip r:embed="rId4"/>
          <a:stretch>
            <a:fillRect/>
          </a:stretch>
        </p:blipFill>
        <p:spPr>
          <a:xfrm>
            <a:off x="9096462" y="1320530"/>
            <a:ext cx="2682564" cy="1748161"/>
          </a:xfrm>
          <a:prstGeom prst="rect">
            <a:avLst/>
          </a:prstGeom>
        </p:spPr>
      </p:pic>
      <p:pic>
        <p:nvPicPr>
          <p:cNvPr id="5" name="Picture 4"/>
          <p:cNvPicPr>
            <a:picLocks noChangeAspect="1"/>
          </p:cNvPicPr>
          <p:nvPr/>
        </p:nvPicPr>
        <p:blipFill>
          <a:blip r:embed="rId5"/>
          <a:stretch>
            <a:fillRect/>
          </a:stretch>
        </p:blipFill>
        <p:spPr>
          <a:xfrm>
            <a:off x="9107121" y="3286278"/>
            <a:ext cx="2638583" cy="1641887"/>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10885" b="11154"/>
          <a:stretch/>
        </p:blipFill>
        <p:spPr>
          <a:xfrm>
            <a:off x="9107121" y="5090446"/>
            <a:ext cx="2719176" cy="1589905"/>
          </a:xfrm>
          <a:prstGeom prst="rect">
            <a:avLst/>
          </a:prstGeom>
          <a:ln>
            <a:noFill/>
          </a:ln>
          <a:effectLst>
            <a:softEdge rad="112500"/>
          </a:effectLst>
        </p:spPr>
      </p:pic>
    </p:spTree>
    <p:extLst>
      <p:ext uri="{BB962C8B-B14F-4D97-AF65-F5344CB8AC3E}">
        <p14:creationId xmlns:p14="http://schemas.microsoft.com/office/powerpoint/2010/main" val="346968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4294967295"/>
          </p:nvPr>
        </p:nvSpPr>
        <p:spPr>
          <a:xfrm>
            <a:off x="11452225" y="6492875"/>
            <a:ext cx="739775" cy="365125"/>
          </a:xfrm>
        </p:spPr>
        <p:txBody>
          <a:bodyPr/>
          <a:lstStyle/>
          <a:p>
            <a:fld id="{8699F50C-BE38-4BD0-BA84-9B090E1F2B9B}" type="slidenum">
              <a:rPr lang="en-IN" b="1" smtClean="0">
                <a:solidFill>
                  <a:schemeClr val="tx1"/>
                </a:solidFill>
              </a:rPr>
              <a:pPr/>
              <a:t>7</a:t>
            </a:fld>
            <a:endParaRPr lang="en-IN" b="1" dirty="0">
              <a:solidFill>
                <a:schemeClr val="tx1"/>
              </a:solidFill>
            </a:endParaRPr>
          </a:p>
        </p:txBody>
      </p:sp>
      <p:sp>
        <p:nvSpPr>
          <p:cNvPr id="42" name="Content Placeholder 6">
            <a:extLst>
              <a:ext uri="{FF2B5EF4-FFF2-40B4-BE49-F238E27FC236}">
                <a16:creationId xmlns:a16="http://schemas.microsoft.com/office/drawing/2014/main" id="{55EACD59-7C51-4810-94C6-BCB4D12346DC}"/>
              </a:ext>
            </a:extLst>
          </p:cNvPr>
          <p:cNvSpPr>
            <a:spLocks noGrp="1"/>
          </p:cNvSpPr>
          <p:nvPr>
            <p:ph idx="4294967295"/>
          </p:nvPr>
        </p:nvSpPr>
        <p:spPr>
          <a:xfrm>
            <a:off x="550763" y="2014789"/>
            <a:ext cx="11224141" cy="4592638"/>
          </a:xfrm>
          <a:prstGeom prst="rect">
            <a:avLst/>
          </a:prstGeom>
        </p:spPr>
        <p:txBody>
          <a:bodyPr>
            <a:noAutofit/>
          </a:bodyPr>
          <a:lstStyle/>
          <a:p>
            <a:pPr>
              <a:lnSpc>
                <a:spcPct val="100000"/>
              </a:lnSpc>
              <a:spcBef>
                <a:spcPts val="3000"/>
              </a:spcBef>
              <a:spcAft>
                <a:spcPts val="1200"/>
              </a:spcAft>
              <a:buClrTx/>
              <a:buFont typeface="Courier New" panose="02070309020205020404" pitchFamily="49" charset="0"/>
              <a:buChar char="o"/>
            </a:pPr>
            <a:r>
              <a:rPr lang="en-US" sz="2200" dirty="0">
                <a:solidFill>
                  <a:schemeClr val="tx1">
                    <a:lumMod val="50000"/>
                  </a:schemeClr>
                </a:solidFill>
              </a:rPr>
              <a:t>Monitoring for ambient airborne pesticides using “real-time” approaches is not currently possible for most pesticides; therefore, air samples are collected using pumps and trapped in canisters or sorption tubes.</a:t>
            </a:r>
          </a:p>
          <a:p>
            <a:pPr>
              <a:lnSpc>
                <a:spcPct val="100000"/>
              </a:lnSpc>
              <a:spcBef>
                <a:spcPts val="3000"/>
              </a:spcBef>
              <a:spcAft>
                <a:spcPts val="1200"/>
              </a:spcAft>
              <a:buClrTx/>
              <a:buFont typeface="Courier New" panose="02070309020205020404" pitchFamily="49" charset="0"/>
              <a:buChar char="o"/>
            </a:pPr>
            <a:r>
              <a:rPr lang="en-US" sz="2200" dirty="0">
                <a:solidFill>
                  <a:schemeClr val="tx1">
                    <a:lumMod val="50000"/>
                  </a:schemeClr>
                </a:solidFill>
              </a:rPr>
              <a:t>Upon collection, pesticide air samples need to be immediately placed under low temperatures (-109.3 °F) to prevent sample loss due to volatilization/degradation.</a:t>
            </a:r>
          </a:p>
          <a:p>
            <a:pPr>
              <a:lnSpc>
                <a:spcPct val="100000"/>
              </a:lnSpc>
              <a:spcBef>
                <a:spcPts val="3000"/>
              </a:spcBef>
              <a:spcAft>
                <a:spcPts val="1200"/>
              </a:spcAft>
              <a:buClrTx/>
              <a:buFont typeface="Courier New" panose="02070309020205020404" pitchFamily="49" charset="0"/>
              <a:buChar char="o"/>
            </a:pPr>
            <a:r>
              <a:rPr lang="en-US" sz="2200" dirty="0">
                <a:solidFill>
                  <a:schemeClr val="tx1">
                    <a:lumMod val="50000"/>
                  </a:schemeClr>
                </a:solidFill>
              </a:rPr>
              <a:t>Collected air samples need to be transported to an analytical laboratory for analysis.</a:t>
            </a:r>
          </a:p>
          <a:p>
            <a:pPr>
              <a:lnSpc>
                <a:spcPct val="100000"/>
              </a:lnSpc>
              <a:spcBef>
                <a:spcPts val="3000"/>
              </a:spcBef>
              <a:spcAft>
                <a:spcPts val="1200"/>
              </a:spcAft>
              <a:buClrTx/>
              <a:buFont typeface="Courier New" panose="02070309020205020404" pitchFamily="49" charset="0"/>
              <a:buChar char="o"/>
            </a:pPr>
            <a:r>
              <a:rPr lang="en-US" sz="2200" dirty="0">
                <a:solidFill>
                  <a:schemeClr val="tx1">
                    <a:lumMod val="50000"/>
                  </a:schemeClr>
                </a:solidFill>
              </a:rPr>
              <a:t>Process is labor intensive and can take anywhere from </a:t>
            </a:r>
            <a:r>
              <a:rPr lang="en-US" sz="2200" u="sng" dirty="0">
                <a:solidFill>
                  <a:schemeClr val="tx1">
                    <a:lumMod val="50000"/>
                  </a:schemeClr>
                </a:solidFill>
              </a:rPr>
              <a:t>2-4 months </a:t>
            </a:r>
            <a:r>
              <a:rPr lang="en-US" sz="2200" dirty="0">
                <a:solidFill>
                  <a:schemeClr val="tx1">
                    <a:lumMod val="50000"/>
                  </a:schemeClr>
                </a:solidFill>
              </a:rPr>
              <a:t>to obtain results.</a:t>
            </a:r>
          </a:p>
        </p:txBody>
      </p:sp>
      <p:pic>
        <p:nvPicPr>
          <p:cNvPr id="9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6973" y="111514"/>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7" name="Freeform 16"/>
          <p:cNvSpPr/>
          <p:nvPr/>
        </p:nvSpPr>
        <p:spPr>
          <a:xfrm>
            <a:off x="11232356" y="821531"/>
            <a:ext cx="959645" cy="992981"/>
          </a:xfrm>
          <a:custGeom>
            <a:avLst/>
            <a:gdLst>
              <a:gd name="connsiteX0" fmla="*/ 4762 w 966787"/>
              <a:gd name="connsiteY0" fmla="*/ 0 h 985838"/>
              <a:gd name="connsiteX1" fmla="*/ 0 w 966787"/>
              <a:gd name="connsiteY1" fmla="*/ 276225 h 985838"/>
              <a:gd name="connsiteX2" fmla="*/ 964406 w 966787"/>
              <a:gd name="connsiteY2" fmla="*/ 985838 h 985838"/>
              <a:gd name="connsiteX3" fmla="*/ 966787 w 966787"/>
              <a:gd name="connsiteY3" fmla="*/ 700088 h 985838"/>
              <a:gd name="connsiteX4" fmla="*/ 4762 w 966787"/>
              <a:gd name="connsiteY4" fmla="*/ 0 h 98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985838">
                <a:moveTo>
                  <a:pt x="4762" y="0"/>
                </a:moveTo>
                <a:cubicBezTo>
                  <a:pt x="3175" y="92075"/>
                  <a:pt x="1587" y="184150"/>
                  <a:pt x="0" y="276225"/>
                </a:cubicBezTo>
                <a:lnTo>
                  <a:pt x="964406" y="985838"/>
                </a:lnTo>
                <a:cubicBezTo>
                  <a:pt x="965200" y="890588"/>
                  <a:pt x="965993" y="795338"/>
                  <a:pt x="966787" y="700088"/>
                </a:cubicBezTo>
                <a:lnTo>
                  <a:pt x="476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3">
            <a:extLst>
              <a:ext uri="{FF2B5EF4-FFF2-40B4-BE49-F238E27FC236}">
                <a16:creationId xmlns:a16="http://schemas.microsoft.com/office/drawing/2014/main" id="{1ABD613F-111C-41D6-9F8E-8B2C42A5E047}"/>
              </a:ext>
            </a:extLst>
          </p:cNvPr>
          <p:cNvSpPr>
            <a:spLocks noGrp="1"/>
          </p:cNvSpPr>
          <p:nvPr>
            <p:ph type="title"/>
          </p:nvPr>
        </p:nvSpPr>
        <p:spPr>
          <a:xfrm>
            <a:off x="550763" y="498113"/>
            <a:ext cx="10681592" cy="1147969"/>
          </a:xfrm>
        </p:spPr>
        <p:txBody>
          <a:bodyPr>
            <a:normAutofit/>
          </a:bodyPr>
          <a:lstStyle/>
          <a:p>
            <a:r>
              <a:rPr lang="en-US" sz="3600" dirty="0">
                <a:cs typeface="Calibri" panose="020F0502020204030204" pitchFamily="34" charset="0"/>
              </a:rPr>
              <a:t>Air Monitoring Considerations</a:t>
            </a:r>
          </a:p>
        </p:txBody>
      </p:sp>
    </p:spTree>
    <p:extLst>
      <p:ext uri="{BB962C8B-B14F-4D97-AF65-F5344CB8AC3E}">
        <p14:creationId xmlns:p14="http://schemas.microsoft.com/office/powerpoint/2010/main" val="21326200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090672"/>
            <a:ext cx="2057400" cy="2688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Rectangle 2"/>
          <p:cNvSpPr>
            <a:spLocks noGrp="1" noChangeArrowheads="1"/>
          </p:cNvSpPr>
          <p:nvPr>
            <p:ph type="title"/>
          </p:nvPr>
        </p:nvSpPr>
        <p:spPr>
          <a:xfrm>
            <a:off x="402336" y="674823"/>
            <a:ext cx="10844784" cy="762000"/>
          </a:xfrm>
        </p:spPr>
        <p:txBody>
          <a:bodyPr>
            <a:normAutofit/>
          </a:bodyPr>
          <a:lstStyle/>
          <a:p>
            <a:pPr eaLnBrk="1" hangingPunct="1"/>
            <a:r>
              <a:rPr lang="en-US" sz="3600" dirty="0"/>
              <a:t>Evaluation of Air Monitoring Data</a:t>
            </a:r>
            <a:endParaRPr lang="en-US" sz="3600" dirty="0">
              <a:solidFill>
                <a:schemeClr val="accent6"/>
              </a:solidFill>
            </a:endParaRPr>
          </a:p>
        </p:txBody>
      </p:sp>
      <p:sp>
        <p:nvSpPr>
          <p:cNvPr id="5124" name="Rectangle 3"/>
          <p:cNvSpPr>
            <a:spLocks noGrp="1" noChangeArrowheads="1"/>
          </p:cNvSpPr>
          <p:nvPr>
            <p:ph type="body" idx="1"/>
          </p:nvPr>
        </p:nvSpPr>
        <p:spPr>
          <a:xfrm>
            <a:off x="527304" y="1814512"/>
            <a:ext cx="11049000" cy="4878896"/>
          </a:xfrm>
        </p:spPr>
        <p:txBody>
          <a:bodyPr/>
          <a:lstStyle/>
          <a:p>
            <a:pPr lvl="0" eaLnBrk="1" hangingPunct="1">
              <a:lnSpc>
                <a:spcPct val="150000"/>
              </a:lnSpc>
              <a:spcBef>
                <a:spcPts val="0"/>
              </a:spcBef>
              <a:spcAft>
                <a:spcPts val="3000"/>
              </a:spcAft>
              <a:buClr>
                <a:schemeClr val="accent1"/>
              </a:buClr>
            </a:pPr>
            <a:r>
              <a:rPr lang="en-US" sz="2200" b="1" dirty="0">
                <a:solidFill>
                  <a:schemeClr val="tx1">
                    <a:lumMod val="50000"/>
                  </a:schemeClr>
                </a:solidFill>
              </a:rPr>
              <a:t>DPR health screening levels</a:t>
            </a:r>
            <a:r>
              <a:rPr lang="en-US" sz="2200" dirty="0">
                <a:solidFill>
                  <a:schemeClr val="tx1">
                    <a:lumMod val="50000"/>
                  </a:schemeClr>
                </a:solidFill>
              </a:rPr>
              <a:t> – A concentration that is above the screening level indicates the need for a further and more refined evaluation.</a:t>
            </a:r>
          </a:p>
          <a:p>
            <a:pPr>
              <a:lnSpc>
                <a:spcPct val="150000"/>
              </a:lnSpc>
              <a:spcBef>
                <a:spcPts val="0"/>
              </a:spcBef>
              <a:spcAft>
                <a:spcPts val="3000"/>
              </a:spcAft>
              <a:buClr>
                <a:schemeClr val="accent1"/>
              </a:buClr>
            </a:pPr>
            <a:r>
              <a:rPr lang="en-US" sz="2200" b="1" dirty="0">
                <a:solidFill>
                  <a:schemeClr val="tx1">
                    <a:lumMod val="50000"/>
                  </a:schemeClr>
                </a:solidFill>
              </a:rPr>
              <a:t>DPR regulatory target concentrations</a:t>
            </a:r>
            <a:r>
              <a:rPr lang="en-US" sz="2200" dirty="0">
                <a:solidFill>
                  <a:schemeClr val="tx1">
                    <a:lumMod val="50000"/>
                  </a:schemeClr>
                </a:solidFill>
              </a:rPr>
              <a:t> – concentrations designed to protect against adverse health effects. Exceeding a regulatory target concentration does not necessarily mean an adverse health effect occurs, but it indicates restrictions on the pesticide use may need to be modified. </a:t>
            </a:r>
          </a:p>
          <a:p>
            <a:pPr lvl="0">
              <a:lnSpc>
                <a:spcPct val="150000"/>
              </a:lnSpc>
              <a:spcBef>
                <a:spcPts val="0"/>
              </a:spcBef>
              <a:spcAft>
                <a:spcPts val="3000"/>
              </a:spcAft>
              <a:buClr>
                <a:schemeClr val="accent1"/>
              </a:buClr>
            </a:pPr>
            <a:r>
              <a:rPr lang="en-US" sz="2200" dirty="0">
                <a:solidFill>
                  <a:schemeClr val="tx1">
                    <a:lumMod val="50000"/>
                  </a:schemeClr>
                </a:solidFill>
              </a:rPr>
              <a:t>Evaluation of monitoring data and computer modeling may lead DPR to develop additional measures to reduce exposures</a:t>
            </a:r>
          </a:p>
          <a:p>
            <a:endParaRPr lang="en-US" sz="1800" dirty="0">
              <a:solidFill>
                <a:srgbClr val="000000"/>
              </a:solidFill>
            </a:endParaRPr>
          </a:p>
          <a:p>
            <a:pPr algn="ctr" eaLnBrk="1" hangingPunct="1"/>
            <a:endParaRPr lang="en-US" sz="1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6973" y="111514"/>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8" name="Freeform 7"/>
          <p:cNvSpPr/>
          <p:nvPr/>
        </p:nvSpPr>
        <p:spPr>
          <a:xfrm>
            <a:off x="11232356" y="821531"/>
            <a:ext cx="959645" cy="992981"/>
          </a:xfrm>
          <a:custGeom>
            <a:avLst/>
            <a:gdLst>
              <a:gd name="connsiteX0" fmla="*/ 4762 w 966787"/>
              <a:gd name="connsiteY0" fmla="*/ 0 h 985838"/>
              <a:gd name="connsiteX1" fmla="*/ 0 w 966787"/>
              <a:gd name="connsiteY1" fmla="*/ 276225 h 985838"/>
              <a:gd name="connsiteX2" fmla="*/ 964406 w 966787"/>
              <a:gd name="connsiteY2" fmla="*/ 985838 h 985838"/>
              <a:gd name="connsiteX3" fmla="*/ 966787 w 966787"/>
              <a:gd name="connsiteY3" fmla="*/ 700088 h 985838"/>
              <a:gd name="connsiteX4" fmla="*/ 4762 w 966787"/>
              <a:gd name="connsiteY4" fmla="*/ 0 h 98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985838">
                <a:moveTo>
                  <a:pt x="4762" y="0"/>
                </a:moveTo>
                <a:cubicBezTo>
                  <a:pt x="3175" y="92075"/>
                  <a:pt x="1587" y="184150"/>
                  <a:pt x="0" y="276225"/>
                </a:cubicBezTo>
                <a:lnTo>
                  <a:pt x="964406" y="985838"/>
                </a:lnTo>
                <a:cubicBezTo>
                  <a:pt x="965200" y="890588"/>
                  <a:pt x="965993" y="795338"/>
                  <a:pt x="966787" y="700088"/>
                </a:cubicBezTo>
                <a:lnTo>
                  <a:pt x="476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8"/>
          </p:nvPr>
        </p:nvSpPr>
        <p:spPr/>
        <p:txBody>
          <a:bodyPr/>
          <a:lstStyle/>
          <a:p>
            <a:fld id="{8699F50C-BE38-4BD0-BA84-9B090E1F2B9B}" type="slidenum">
              <a:rPr lang="en-IN" smtClean="0"/>
              <a:t>8</a:t>
            </a:fld>
            <a:endParaRPr lang="en-IN" dirty="0"/>
          </a:p>
        </p:txBody>
      </p:sp>
    </p:spTree>
    <p:extLst>
      <p:ext uri="{BB962C8B-B14F-4D97-AF65-F5344CB8AC3E}">
        <p14:creationId xmlns:p14="http://schemas.microsoft.com/office/powerpoint/2010/main" val="960196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3049" y="821531"/>
            <a:ext cx="5849307" cy="1128051"/>
          </a:xfrm>
        </p:spPr>
        <p:txBody>
          <a:bodyPr>
            <a:noAutofit/>
          </a:bodyPr>
          <a:lstStyle/>
          <a:p>
            <a:pPr algn="ctr"/>
            <a:r>
              <a:rPr lang="en-US" sz="3000" dirty="0"/>
              <a:t>2018 Seasonal Monitoring for Organophosphate Pesticides In Imperial County</a:t>
            </a:r>
          </a:p>
        </p:txBody>
      </p:sp>
      <p:sp>
        <p:nvSpPr>
          <p:cNvPr id="3" name="Slide Number Placeholder 2"/>
          <p:cNvSpPr>
            <a:spLocks noGrp="1"/>
          </p:cNvSpPr>
          <p:nvPr>
            <p:ph type="sldNum" sz="quarter" idx="11"/>
          </p:nvPr>
        </p:nvSpPr>
        <p:spPr/>
        <p:txBody>
          <a:bodyPr/>
          <a:lstStyle/>
          <a:p>
            <a:fld id="{8699F50C-BE38-4BD0-BA84-9B090E1F2B9B}" type="slidenum">
              <a:rPr lang="en-IN" smtClean="0"/>
              <a:t>9</a:t>
            </a:fld>
            <a:endParaRPr lang="en-IN" dirty="0"/>
          </a:p>
        </p:txBody>
      </p:sp>
      <p:sp>
        <p:nvSpPr>
          <p:cNvPr id="6" name="Rectangle 5"/>
          <p:cNvSpPr/>
          <p:nvPr/>
        </p:nvSpPr>
        <p:spPr>
          <a:xfrm>
            <a:off x="5299364" y="2137707"/>
            <a:ext cx="6478779" cy="4401205"/>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tx2">
                    <a:lumMod val="10000"/>
                  </a:schemeClr>
                </a:solidFill>
              </a:rPr>
              <a:t>At DPR’s request, in 2018 the CARB conducted a seasonal air monitoring study for 11 organophosphate pesticide active ingredients in Imperial County. </a:t>
            </a:r>
          </a:p>
          <a:p>
            <a:pPr marL="285750" indent="-285750">
              <a:buFont typeface="Arial" panose="020B0604020202020204" pitchFamily="34" charset="0"/>
              <a:buChar char="•"/>
            </a:pPr>
            <a:endParaRPr lang="en-US" sz="2000" dirty="0">
              <a:solidFill>
                <a:schemeClr val="tx2">
                  <a:lumMod val="10000"/>
                </a:schemeClr>
              </a:solidFill>
            </a:endParaRPr>
          </a:p>
          <a:p>
            <a:pPr marL="285750" indent="-285750">
              <a:buFont typeface="Arial" panose="020B0604020202020204" pitchFamily="34" charset="0"/>
              <a:buChar char="•"/>
            </a:pPr>
            <a:r>
              <a:rPr lang="en-US" sz="2000" dirty="0">
                <a:solidFill>
                  <a:schemeClr val="tx2">
                    <a:lumMod val="10000"/>
                  </a:schemeClr>
                </a:solidFill>
              </a:rPr>
              <a:t>The monitoring was conducted in the communities of </a:t>
            </a:r>
            <a:r>
              <a:rPr lang="en-US" sz="2000" b="1" dirty="0">
                <a:solidFill>
                  <a:schemeClr val="tx2">
                    <a:lumMod val="10000"/>
                  </a:schemeClr>
                </a:solidFill>
              </a:rPr>
              <a:t>Brawley </a:t>
            </a:r>
            <a:r>
              <a:rPr lang="en-US" sz="2000" dirty="0">
                <a:solidFill>
                  <a:schemeClr val="tx2">
                    <a:lumMod val="10000"/>
                  </a:schemeClr>
                </a:solidFill>
              </a:rPr>
              <a:t>(2 sites)</a:t>
            </a:r>
            <a:r>
              <a:rPr lang="en-US" sz="2000" b="1" dirty="0">
                <a:solidFill>
                  <a:schemeClr val="tx2">
                    <a:lumMod val="10000"/>
                  </a:schemeClr>
                </a:solidFill>
              </a:rPr>
              <a:t>, Heber, Imperial, Seeley, and Westmorland </a:t>
            </a:r>
            <a:r>
              <a:rPr lang="en-US" sz="2000" dirty="0">
                <a:solidFill>
                  <a:schemeClr val="tx2">
                    <a:lumMod val="10000"/>
                  </a:schemeClr>
                </a:solidFill>
              </a:rPr>
              <a:t>from January 16, 2018 through March 20, 2018. </a:t>
            </a:r>
          </a:p>
          <a:p>
            <a:pPr marL="285750" indent="-285750">
              <a:buFont typeface="Arial" panose="020B0604020202020204" pitchFamily="34" charset="0"/>
              <a:buChar char="•"/>
            </a:pPr>
            <a:endParaRPr lang="en-US" sz="2000" dirty="0">
              <a:solidFill>
                <a:schemeClr val="tx2">
                  <a:lumMod val="10000"/>
                </a:schemeClr>
              </a:solidFill>
            </a:endParaRPr>
          </a:p>
          <a:p>
            <a:pPr marL="285750" indent="-285750">
              <a:buFont typeface="Arial" panose="020B0604020202020204" pitchFamily="34" charset="0"/>
              <a:buChar char="•"/>
            </a:pPr>
            <a:r>
              <a:rPr lang="en-US" sz="2000" dirty="0">
                <a:solidFill>
                  <a:schemeClr val="tx2">
                    <a:lumMod val="10000"/>
                  </a:schemeClr>
                </a:solidFill>
              </a:rPr>
              <a:t>Four consecutive 24-hr air samples were collected each week at each sampling location.</a:t>
            </a:r>
          </a:p>
          <a:p>
            <a:pPr marL="285750" indent="-285750">
              <a:buFont typeface="Arial" panose="020B0604020202020204" pitchFamily="34" charset="0"/>
              <a:buChar char="•"/>
            </a:pPr>
            <a:endParaRPr lang="en-US" sz="2000" dirty="0">
              <a:solidFill>
                <a:schemeClr val="tx2">
                  <a:lumMod val="10000"/>
                </a:schemeClr>
              </a:solidFill>
            </a:endParaRPr>
          </a:p>
          <a:p>
            <a:pPr marL="285750" indent="-285750">
              <a:buFont typeface="Arial" panose="020B0604020202020204" pitchFamily="34" charset="0"/>
              <a:buChar char="•"/>
            </a:pPr>
            <a:r>
              <a:rPr lang="en-US" sz="2000" dirty="0">
                <a:solidFill>
                  <a:schemeClr val="tx2">
                    <a:lumMod val="10000"/>
                  </a:schemeClr>
                </a:solidFill>
              </a:rPr>
              <a:t>One site (Brawley SDSU) was operated by </a:t>
            </a:r>
            <a:r>
              <a:rPr lang="it-IT" sz="2000" dirty="0">
                <a:solidFill>
                  <a:schemeClr val="tx2">
                    <a:lumMod val="10000"/>
                  </a:schemeClr>
                </a:solidFill>
              </a:rPr>
              <a:t>Comite Civico Del Valle (CCV) </a:t>
            </a:r>
            <a:r>
              <a:rPr lang="en-US" sz="2000" dirty="0">
                <a:solidFill>
                  <a:schemeClr val="tx2">
                    <a:lumMod val="10000"/>
                  </a:schemeClr>
                </a:solidFill>
              </a:rPr>
              <a:t> staff.</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46973" y="111514"/>
            <a:ext cx="1045027" cy="77319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8" name="Freeform 7"/>
          <p:cNvSpPr/>
          <p:nvPr/>
        </p:nvSpPr>
        <p:spPr>
          <a:xfrm>
            <a:off x="11232356" y="821531"/>
            <a:ext cx="959645" cy="992981"/>
          </a:xfrm>
          <a:custGeom>
            <a:avLst/>
            <a:gdLst>
              <a:gd name="connsiteX0" fmla="*/ 4762 w 966787"/>
              <a:gd name="connsiteY0" fmla="*/ 0 h 985838"/>
              <a:gd name="connsiteX1" fmla="*/ 0 w 966787"/>
              <a:gd name="connsiteY1" fmla="*/ 276225 h 985838"/>
              <a:gd name="connsiteX2" fmla="*/ 964406 w 966787"/>
              <a:gd name="connsiteY2" fmla="*/ 985838 h 985838"/>
              <a:gd name="connsiteX3" fmla="*/ 966787 w 966787"/>
              <a:gd name="connsiteY3" fmla="*/ 700088 h 985838"/>
              <a:gd name="connsiteX4" fmla="*/ 4762 w 966787"/>
              <a:gd name="connsiteY4" fmla="*/ 0 h 985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787" h="985838">
                <a:moveTo>
                  <a:pt x="4762" y="0"/>
                </a:moveTo>
                <a:cubicBezTo>
                  <a:pt x="3175" y="92075"/>
                  <a:pt x="1587" y="184150"/>
                  <a:pt x="0" y="276225"/>
                </a:cubicBezTo>
                <a:lnTo>
                  <a:pt x="964406" y="985838"/>
                </a:lnTo>
                <a:cubicBezTo>
                  <a:pt x="965200" y="890588"/>
                  <a:pt x="965993" y="795338"/>
                  <a:pt x="966787" y="700088"/>
                </a:cubicBezTo>
                <a:lnTo>
                  <a:pt x="4762"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Tree>
    <p:extLst>
      <p:ext uri="{BB962C8B-B14F-4D97-AF65-F5344CB8AC3E}">
        <p14:creationId xmlns:p14="http://schemas.microsoft.com/office/powerpoint/2010/main" val="42427823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4">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03 Presentation Layout_CA - v6" id="{E989BABB-6CAC-4B7A-BEDD-AC8E941209AD}" vid="{8EB46C3B-1734-4DB1-861E-420A63F4C2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79AA90D-A39D-4F83-B1BD-92099B1CAD0D}">
  <ds:schemaRefs>
    <ds:schemaRef ds:uri="http://schemas.microsoft.com/sharepoint/v3/contenttype/forms"/>
  </ds:schemaRefs>
</ds:datastoreItem>
</file>

<file path=customXml/itemProps2.xml><?xml version="1.0" encoding="utf-8"?>
<ds:datastoreItem xmlns:ds="http://schemas.openxmlformats.org/officeDocument/2006/customXml" ds:itemID="{D19A80A7-0DD1-4CF4-ABD5-362A6549C557}">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6dc4bcd6-49db-4c07-9060-8acfc67cef9f"/>
    <ds:schemaRef ds:uri="fb0879af-3eba-417a-a55a-ffe6dcd6ca77"/>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4D15D6-87BC-477C-8E91-9F90829C2FC8}">
  <ds:schemaRefs>
    <ds:schemaRef ds:uri="http://schemas.microsoft.com/office/2006/metadata/properties"/>
    <ds:schemaRef ds:uri="http://www.w3.org/2000/xmlns/"/>
    <ds:schemaRef ds:uri="http://schemas.microsoft.com/sharepoint/v3"/>
    <ds:schemaRef ds:uri="http://www.w3.org/2001/XMLSchema-instan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tf00951641</Template>
  <TotalTime>0</TotalTime>
  <Words>1152</Words>
  <Application>Microsoft Office PowerPoint</Application>
  <PresentationFormat>Widescreen</PresentationFormat>
  <Paragraphs>344</Paragraphs>
  <Slides>13</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Arial Black</vt:lpstr>
      <vt:lpstr>Calibri</vt:lpstr>
      <vt:lpstr>Calibri Light</vt:lpstr>
      <vt:lpstr>CiscoSans ExtraLight</vt:lpstr>
      <vt:lpstr>Courier New</vt:lpstr>
      <vt:lpstr>Gill Sans SemiBold</vt:lpstr>
      <vt:lpstr>Lato Black</vt:lpstr>
      <vt:lpstr>Lato Light</vt:lpstr>
      <vt:lpstr>Times New Roman</vt:lpstr>
      <vt:lpstr>Office Theme</vt:lpstr>
      <vt:lpstr>Overview of  Pesticide Regulation  and Pesticide Air Monitoring in Imperial County</vt:lpstr>
      <vt:lpstr>PowerPoint Presentation</vt:lpstr>
      <vt:lpstr>Health Risk Assessments for Potential Toxic Air Contaminants</vt:lpstr>
      <vt:lpstr>Risk Reduction for Toxic Air Contaminants </vt:lpstr>
      <vt:lpstr>Monitoring for Toxic Air Contaminants</vt:lpstr>
      <vt:lpstr>Types of Pesticide Air Monitoring</vt:lpstr>
      <vt:lpstr>Air Monitoring Considerations</vt:lpstr>
      <vt:lpstr>Evaluation of Air Monitoring Data</vt:lpstr>
      <vt:lpstr>2018 Seasonal Monitoring for Organophosphate Pesticides In Imperial County</vt:lpstr>
      <vt:lpstr>Summary of 2018 Seasonal Organophosphate Monitoring in Imperial County </vt:lpstr>
      <vt:lpstr>Summary of 2018 Seasonal Organophosphate Monitoring in Imperial County </vt:lpstr>
      <vt:lpstr>Summary of 2018 Seasonal Organophosphate Monitoring in Imperial County </vt:lpstr>
      <vt:lpstr>DPR’s pesticide air monitoring results database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Program Updates and Quality Control Discussion</dc:title>
  <dc:creator/>
  <cp:lastModifiedBy/>
  <cp:revision>239</cp:revision>
  <dcterms:created xsi:type="dcterms:W3CDTF">2018-10-22T15:40:35Z</dcterms:created>
  <dcterms:modified xsi:type="dcterms:W3CDTF">2019-05-02T15:00:37Z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