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56986-460E-443D-BEAE-9015F62F7E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D8673-58E1-407F-B9A6-53E434CB4191}">
      <dgm:prSet phldrT="[Text]"/>
      <dgm:spPr/>
      <dgm:t>
        <a:bodyPr/>
        <a:lstStyle/>
        <a:p>
          <a:r>
            <a:rPr lang="en-US" b="1" dirty="0"/>
            <a:t>Data Quality</a:t>
          </a:r>
        </a:p>
      </dgm:t>
    </dgm:pt>
    <dgm:pt modelId="{03636F62-79F5-40A3-B2F7-F22DBDF0A7A2}" type="parTrans" cxnId="{ECBBB87B-8C25-4BD1-9C25-5D8DD5B3FCB5}">
      <dgm:prSet/>
      <dgm:spPr/>
      <dgm:t>
        <a:bodyPr/>
        <a:lstStyle/>
        <a:p>
          <a:endParaRPr lang="en-US" b="1"/>
        </a:p>
      </dgm:t>
    </dgm:pt>
    <dgm:pt modelId="{FA4F2850-8017-40B1-892C-EDBB2D9143ED}" type="sibTrans" cxnId="{ECBBB87B-8C25-4BD1-9C25-5D8DD5B3FCB5}">
      <dgm:prSet/>
      <dgm:spPr/>
      <dgm:t>
        <a:bodyPr/>
        <a:lstStyle/>
        <a:p>
          <a:endParaRPr lang="en-US" b="1"/>
        </a:p>
      </dgm:t>
    </dgm:pt>
    <dgm:pt modelId="{608EFF36-D01F-4B46-830E-8F801A392B5B}">
      <dgm:prSet phldrT="[Text]"/>
      <dgm:spPr/>
      <dgm:t>
        <a:bodyPr/>
        <a:lstStyle/>
        <a:p>
          <a:r>
            <a:rPr lang="en-US" b="1" dirty="0"/>
            <a:t>Interpretation</a:t>
          </a:r>
        </a:p>
      </dgm:t>
    </dgm:pt>
    <dgm:pt modelId="{5F58B355-EA63-477D-BC7F-20CE4F3D6E8E}" type="parTrans" cxnId="{CB90A2F3-FCA5-4981-8878-F9826E2818E4}">
      <dgm:prSet/>
      <dgm:spPr/>
      <dgm:t>
        <a:bodyPr/>
        <a:lstStyle/>
        <a:p>
          <a:endParaRPr lang="en-US" b="1"/>
        </a:p>
      </dgm:t>
    </dgm:pt>
    <dgm:pt modelId="{983F5B3A-BA09-4ECC-8821-D514DB84B767}" type="sibTrans" cxnId="{CB90A2F3-FCA5-4981-8878-F9826E2818E4}">
      <dgm:prSet/>
      <dgm:spPr/>
      <dgm:t>
        <a:bodyPr/>
        <a:lstStyle/>
        <a:p>
          <a:endParaRPr lang="en-US" b="1"/>
        </a:p>
      </dgm:t>
    </dgm:pt>
    <dgm:pt modelId="{48D71D69-03DE-4533-A6FE-DFDE503B704E}">
      <dgm:prSet phldrT="[Text]"/>
      <dgm:spPr/>
      <dgm:t>
        <a:bodyPr/>
        <a:lstStyle/>
        <a:p>
          <a:r>
            <a:rPr lang="en-US" b="1" dirty="0"/>
            <a:t>Data Accessibility</a:t>
          </a:r>
        </a:p>
      </dgm:t>
    </dgm:pt>
    <dgm:pt modelId="{45A37FCB-15EE-4BD7-A413-E523607837B1}" type="parTrans" cxnId="{D8D37322-0A09-4162-ADFA-7916A7866B67}">
      <dgm:prSet/>
      <dgm:spPr/>
      <dgm:t>
        <a:bodyPr/>
        <a:lstStyle/>
        <a:p>
          <a:endParaRPr lang="en-US" b="1"/>
        </a:p>
      </dgm:t>
    </dgm:pt>
    <dgm:pt modelId="{F7BEE681-DCF8-466A-A582-B37954F90B6C}" type="sibTrans" cxnId="{D8D37322-0A09-4162-ADFA-7916A7866B67}">
      <dgm:prSet/>
      <dgm:spPr/>
      <dgm:t>
        <a:bodyPr/>
        <a:lstStyle/>
        <a:p>
          <a:endParaRPr lang="en-US" b="1"/>
        </a:p>
      </dgm:t>
    </dgm:pt>
    <dgm:pt modelId="{AF4CC4AC-E23F-4446-883C-9BE339636A3A}" type="pres">
      <dgm:prSet presAssocID="{B1556986-460E-443D-BEAE-9015F62F7E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533E4-AF78-4B88-9C93-DAAA18C9C588}" type="pres">
      <dgm:prSet presAssocID="{C72D8673-58E1-407F-B9A6-53E434CB4191}" presName="circ1" presStyleLbl="vennNode1" presStyleIdx="0" presStyleCnt="3"/>
      <dgm:spPr/>
      <dgm:t>
        <a:bodyPr/>
        <a:lstStyle/>
        <a:p>
          <a:endParaRPr lang="en-US"/>
        </a:p>
      </dgm:t>
    </dgm:pt>
    <dgm:pt modelId="{9B9E2379-F634-4E3F-B84C-2E75844CD1A4}" type="pres">
      <dgm:prSet presAssocID="{C72D8673-58E1-407F-B9A6-53E434CB41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B9D61-D4AE-4584-BA36-D564A4171187}" type="pres">
      <dgm:prSet presAssocID="{608EFF36-D01F-4B46-830E-8F801A392B5B}" presName="circ2" presStyleLbl="vennNode1" presStyleIdx="1" presStyleCnt="3"/>
      <dgm:spPr/>
      <dgm:t>
        <a:bodyPr/>
        <a:lstStyle/>
        <a:p>
          <a:endParaRPr lang="en-US"/>
        </a:p>
      </dgm:t>
    </dgm:pt>
    <dgm:pt modelId="{15442F6D-ACCB-4AD2-9C2A-8AFAD7A049BE}" type="pres">
      <dgm:prSet presAssocID="{608EFF36-D01F-4B46-830E-8F801A392B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8BDAE-AAC5-4E72-B894-4A4C9F42BD25}" type="pres">
      <dgm:prSet presAssocID="{48D71D69-03DE-4533-A6FE-DFDE503B704E}" presName="circ3" presStyleLbl="vennNode1" presStyleIdx="2" presStyleCnt="3"/>
      <dgm:spPr/>
      <dgm:t>
        <a:bodyPr/>
        <a:lstStyle/>
        <a:p>
          <a:endParaRPr lang="en-US"/>
        </a:p>
      </dgm:t>
    </dgm:pt>
    <dgm:pt modelId="{2B291D29-FD56-4E53-86CF-73FBE972E68D}" type="pres">
      <dgm:prSet presAssocID="{48D71D69-03DE-4533-A6FE-DFDE503B70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15D65-AB68-46C6-995C-725D43CCA781}" type="presOf" srcId="{48D71D69-03DE-4533-A6FE-DFDE503B704E}" destId="{4358BDAE-AAC5-4E72-B894-4A4C9F42BD25}" srcOrd="0" destOrd="0" presId="urn:microsoft.com/office/officeart/2005/8/layout/venn1"/>
    <dgm:cxn modelId="{D8D37322-0A09-4162-ADFA-7916A7866B67}" srcId="{B1556986-460E-443D-BEAE-9015F62F7E12}" destId="{48D71D69-03DE-4533-A6FE-DFDE503B704E}" srcOrd="2" destOrd="0" parTransId="{45A37FCB-15EE-4BD7-A413-E523607837B1}" sibTransId="{F7BEE681-DCF8-466A-A582-B37954F90B6C}"/>
    <dgm:cxn modelId="{6E0415BD-C268-4C92-9787-870B455B5691}" type="presOf" srcId="{608EFF36-D01F-4B46-830E-8F801A392B5B}" destId="{15442F6D-ACCB-4AD2-9C2A-8AFAD7A049BE}" srcOrd="1" destOrd="0" presId="urn:microsoft.com/office/officeart/2005/8/layout/venn1"/>
    <dgm:cxn modelId="{968D9677-D626-4309-8BE2-D502664CA424}" type="presOf" srcId="{48D71D69-03DE-4533-A6FE-DFDE503B704E}" destId="{2B291D29-FD56-4E53-86CF-73FBE972E68D}" srcOrd="1" destOrd="0" presId="urn:microsoft.com/office/officeart/2005/8/layout/venn1"/>
    <dgm:cxn modelId="{BADB5519-7085-49B6-9459-5520D1644B04}" type="presOf" srcId="{608EFF36-D01F-4B46-830E-8F801A392B5B}" destId="{64EB9D61-D4AE-4584-BA36-D564A4171187}" srcOrd="0" destOrd="0" presId="urn:microsoft.com/office/officeart/2005/8/layout/venn1"/>
    <dgm:cxn modelId="{5E358F64-F5FA-4108-A0FF-D1EA2EB2B9F6}" type="presOf" srcId="{B1556986-460E-443D-BEAE-9015F62F7E12}" destId="{AF4CC4AC-E23F-4446-883C-9BE339636A3A}" srcOrd="0" destOrd="0" presId="urn:microsoft.com/office/officeart/2005/8/layout/venn1"/>
    <dgm:cxn modelId="{ECBBB87B-8C25-4BD1-9C25-5D8DD5B3FCB5}" srcId="{B1556986-460E-443D-BEAE-9015F62F7E12}" destId="{C72D8673-58E1-407F-B9A6-53E434CB4191}" srcOrd="0" destOrd="0" parTransId="{03636F62-79F5-40A3-B2F7-F22DBDF0A7A2}" sibTransId="{FA4F2850-8017-40B1-892C-EDBB2D9143ED}"/>
    <dgm:cxn modelId="{CB90A2F3-FCA5-4981-8878-F9826E2818E4}" srcId="{B1556986-460E-443D-BEAE-9015F62F7E12}" destId="{608EFF36-D01F-4B46-830E-8F801A392B5B}" srcOrd="1" destOrd="0" parTransId="{5F58B355-EA63-477D-BC7F-20CE4F3D6E8E}" sibTransId="{983F5B3A-BA09-4ECC-8821-D514DB84B767}"/>
    <dgm:cxn modelId="{E02C879F-938E-46BE-9D88-B297EECDBA70}" type="presOf" srcId="{C72D8673-58E1-407F-B9A6-53E434CB4191}" destId="{9B9E2379-F634-4E3F-B84C-2E75844CD1A4}" srcOrd="1" destOrd="0" presId="urn:microsoft.com/office/officeart/2005/8/layout/venn1"/>
    <dgm:cxn modelId="{3613C5D4-9D69-46EE-80B9-B8B82454B642}" type="presOf" srcId="{C72D8673-58E1-407F-B9A6-53E434CB4191}" destId="{D95533E4-AF78-4B88-9C93-DAAA18C9C588}" srcOrd="0" destOrd="0" presId="urn:microsoft.com/office/officeart/2005/8/layout/venn1"/>
    <dgm:cxn modelId="{318813CF-1891-4C41-A17A-EC7E0776A130}" type="presParOf" srcId="{AF4CC4AC-E23F-4446-883C-9BE339636A3A}" destId="{D95533E4-AF78-4B88-9C93-DAAA18C9C588}" srcOrd="0" destOrd="0" presId="urn:microsoft.com/office/officeart/2005/8/layout/venn1"/>
    <dgm:cxn modelId="{4AB68733-111E-4FCC-9C3B-63AC2C607E40}" type="presParOf" srcId="{AF4CC4AC-E23F-4446-883C-9BE339636A3A}" destId="{9B9E2379-F634-4E3F-B84C-2E75844CD1A4}" srcOrd="1" destOrd="0" presId="urn:microsoft.com/office/officeart/2005/8/layout/venn1"/>
    <dgm:cxn modelId="{F8389D76-4321-4C2B-AEEA-E746485F9336}" type="presParOf" srcId="{AF4CC4AC-E23F-4446-883C-9BE339636A3A}" destId="{64EB9D61-D4AE-4584-BA36-D564A4171187}" srcOrd="2" destOrd="0" presId="urn:microsoft.com/office/officeart/2005/8/layout/venn1"/>
    <dgm:cxn modelId="{103D4F3D-E0BC-4654-967C-1881742BC513}" type="presParOf" srcId="{AF4CC4AC-E23F-4446-883C-9BE339636A3A}" destId="{15442F6D-ACCB-4AD2-9C2A-8AFAD7A049BE}" srcOrd="3" destOrd="0" presId="urn:microsoft.com/office/officeart/2005/8/layout/venn1"/>
    <dgm:cxn modelId="{16B5981F-A00C-4317-A89E-553DF61F6AF7}" type="presParOf" srcId="{AF4CC4AC-E23F-4446-883C-9BE339636A3A}" destId="{4358BDAE-AAC5-4E72-B894-4A4C9F42BD25}" srcOrd="4" destOrd="0" presId="urn:microsoft.com/office/officeart/2005/8/layout/venn1"/>
    <dgm:cxn modelId="{57DEEA51-6A26-497E-8330-F37CCC43AFB3}" type="presParOf" srcId="{AF4CC4AC-E23F-4446-883C-9BE339636A3A}" destId="{2B291D29-FD56-4E53-86CF-73FBE972E6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533E4-AF78-4B88-9C93-DAAA18C9C588}">
      <dsp:nvSpPr>
        <dsp:cNvPr id="0" name=""/>
        <dsp:cNvSpPr/>
      </dsp:nvSpPr>
      <dsp:spPr>
        <a:xfrm>
          <a:off x="1053001" y="51956"/>
          <a:ext cx="2493897" cy="24938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Data Quality</a:t>
          </a:r>
        </a:p>
      </dsp:txBody>
      <dsp:txXfrm>
        <a:off x="1385521" y="488388"/>
        <a:ext cx="1828858" cy="1122253"/>
      </dsp:txXfrm>
    </dsp:sp>
    <dsp:sp modelId="{64EB9D61-D4AE-4584-BA36-D564A4171187}">
      <dsp:nvSpPr>
        <dsp:cNvPr id="0" name=""/>
        <dsp:cNvSpPr/>
      </dsp:nvSpPr>
      <dsp:spPr>
        <a:xfrm>
          <a:off x="1952883" y="1610642"/>
          <a:ext cx="2493897" cy="24938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Interpretation</a:t>
          </a:r>
        </a:p>
      </dsp:txBody>
      <dsp:txXfrm>
        <a:off x="2715600" y="2254899"/>
        <a:ext cx="1496338" cy="1371643"/>
      </dsp:txXfrm>
    </dsp:sp>
    <dsp:sp modelId="{4358BDAE-AAC5-4E72-B894-4A4C9F42BD25}">
      <dsp:nvSpPr>
        <dsp:cNvPr id="0" name=""/>
        <dsp:cNvSpPr/>
      </dsp:nvSpPr>
      <dsp:spPr>
        <a:xfrm>
          <a:off x="153120" y="1610642"/>
          <a:ext cx="2493897" cy="24938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Data Accessibility</a:t>
          </a:r>
        </a:p>
      </dsp:txBody>
      <dsp:txXfrm>
        <a:off x="387962" y="2254899"/>
        <a:ext cx="1496338" cy="137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E48D-F056-4303-A701-D3399FB2924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436A1-3ABE-47EB-B2C3-DA4A6A00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466725"/>
            <a:ext cx="4649787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696B-1713-4E9C-A79E-2881BC6302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0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466725"/>
            <a:ext cx="4649787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696B-1713-4E9C-A79E-2881BC630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466725"/>
            <a:ext cx="4649787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696B-1713-4E9C-A79E-2881BC6302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6B18787-1B9B-4A81-BA7E-DCB2CB8A5B74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1A24-6250-49FC-9DA0-3178AD283EC1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67DA-973F-48F7-A056-3A0C2531ED6C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16-0CD0-40D1-ADC2-FC5DF21456A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F5D-E693-49A6-8A18-786F87BD7D7F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923C-F110-4BBA-A1DC-FA0E2415FC45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2872-C72D-4173-8B69-22E025AE0E0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0C7-6780-400B-AE35-FD30D35FA12E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3422-C1C9-422C-9FF4-6DFD9E44B72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B2AA-BE97-45F6-A202-4B69A7BA8C23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EE00-C96B-4AC5-A598-0BCC8BF430A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D644-37C8-48FB-8034-080EA7D4853E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01AA-7111-48E6-8D8A-8611A8A419F1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352-CE15-44C5-887F-C96D2BADE548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42F9-2BFA-4F6A-90B6-D9495FFF1936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7724-1048-4D3D-A8BF-5B6942DE5BCC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3743325"/>
            <a:chOff x="0" y="-390525"/>
            <a:chExt cx="12192000" cy="7255179"/>
          </a:xfrm>
        </p:grpSpPr>
        <p:sp>
          <p:nvSpPr>
            <p:cNvPr id="26" name="Rectangle 25"/>
            <p:cNvSpPr/>
            <p:nvPr/>
          </p:nvSpPr>
          <p:spPr>
            <a:xfrm>
              <a:off x="0" y="-180975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0" y="1152525"/>
              <a:ext cx="12192000" cy="553353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390525"/>
              <a:ext cx="12192000" cy="6305550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153" y="249768"/>
            <a:ext cx="1121802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8A1E83-7A77-403B-A088-876A4E6858B4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9738"/>
            <a:ext cx="8825658" cy="2677648"/>
          </a:xfrm>
        </p:spPr>
        <p:txBody>
          <a:bodyPr/>
          <a:lstStyle/>
          <a:p>
            <a:pPr algn="l"/>
            <a:r>
              <a:rPr lang="en-US" sz="6400" dirty="0" err="1" smtClean="0"/>
              <a:t>AQview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600" dirty="0" smtClean="0"/>
              <a:t>Community Air Quality Viewer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0477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June 19, 2019</a:t>
            </a:r>
          </a:p>
          <a:p>
            <a:r>
              <a:rPr lang="en-US" dirty="0" smtClean="0"/>
              <a:t>Emily Gorrie + Taylor </a:t>
            </a:r>
            <a:r>
              <a:rPr lang="en-US" dirty="0" err="1" smtClean="0"/>
              <a:t>Helgestad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66" y="4528867"/>
            <a:ext cx="2064683" cy="15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6592" y="234863"/>
            <a:ext cx="8761413" cy="706964"/>
          </a:xfrm>
        </p:spPr>
        <p:txBody>
          <a:bodyPr/>
          <a:lstStyle/>
          <a:p>
            <a:pPr algn="ctr"/>
            <a:r>
              <a:rPr lang="en-US" sz="4400" dirty="0" smtClean="0"/>
              <a:t>Assembly Bill 617 (AB 617)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334343" y="1548114"/>
            <a:ext cx="4825157" cy="576262"/>
          </a:xfrm>
        </p:spPr>
        <p:txBody>
          <a:bodyPr/>
          <a:lstStyle/>
          <a:p>
            <a:pPr algn="ctr"/>
            <a:r>
              <a:rPr lang="en-US" dirty="0" smtClean="0"/>
              <a:t>Existing Regulatory Network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35561" y="2197082"/>
            <a:ext cx="5022734" cy="1025045"/>
          </a:xfrm>
        </p:spPr>
        <p:txBody>
          <a:bodyPr>
            <a:no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Assessing Clean Air Act attainment</a:t>
            </a:r>
          </a:p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Regionally focused</a:t>
            </a:r>
          </a:p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State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 District run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659989" y="3832147"/>
            <a:ext cx="1341219" cy="576262"/>
          </a:xfrm>
        </p:spPr>
        <p:txBody>
          <a:bodyPr/>
          <a:lstStyle/>
          <a:p>
            <a:pPr algn="ctr"/>
            <a:r>
              <a:rPr lang="en-US" dirty="0" smtClean="0"/>
              <a:t>AB 617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771955" y="4484135"/>
            <a:ext cx="5148728" cy="1803241"/>
          </a:xfrm>
        </p:spPr>
        <p:txBody>
          <a:bodyPr>
            <a:norm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Air pollution reduction in specific communities</a:t>
            </a:r>
          </a:p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Locally focused</a:t>
            </a:r>
          </a:p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Many monitoring data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sources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A37D6-F966-4346-92F5-0B00B645E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6" y="1884618"/>
            <a:ext cx="3162682" cy="324478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27633-AD27-764F-B65F-4761006D6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544" y="1782201"/>
            <a:ext cx="3782383" cy="3782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59A4B4-CD53-4895-B1A3-83CD9B8A45F9}"/>
              </a:ext>
            </a:extLst>
          </p:cNvPr>
          <p:cNvSpPr txBox="1"/>
          <p:nvPr/>
        </p:nvSpPr>
        <p:spPr>
          <a:xfrm flipH="1">
            <a:off x="9358975" y="5539380"/>
            <a:ext cx="2402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 617 Communities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A4B4-CD53-4895-B1A3-83CD9B8A45F9}"/>
              </a:ext>
            </a:extLst>
          </p:cNvPr>
          <p:cNvSpPr txBox="1"/>
          <p:nvPr/>
        </p:nvSpPr>
        <p:spPr>
          <a:xfrm>
            <a:off x="885733" y="5222141"/>
            <a:ext cx="188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Regulatory Network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94" y="230718"/>
            <a:ext cx="8761413" cy="706964"/>
          </a:xfrm>
        </p:spPr>
        <p:txBody>
          <a:bodyPr/>
          <a:lstStyle/>
          <a:p>
            <a:pPr algn="ctr"/>
            <a:r>
              <a:rPr lang="en-US" sz="4400" dirty="0" smtClean="0"/>
              <a:t>Community Air Monitoring </a:t>
            </a:r>
            <a:endParaRPr lang="en-US" sz="4400" dirty="0"/>
          </a:p>
        </p:txBody>
      </p:sp>
      <p:sp>
        <p:nvSpPr>
          <p:cNvPr id="9" name="Content Placeholder 7"/>
          <p:cNvSpPr>
            <a:spLocks noGrp="1"/>
          </p:cNvSpPr>
          <p:nvPr>
            <p:ph idx="4294967295"/>
          </p:nvPr>
        </p:nvSpPr>
        <p:spPr>
          <a:xfrm>
            <a:off x="6471967" y="1688841"/>
            <a:ext cx="5622867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 </a:t>
            </a:r>
            <a:r>
              <a:rPr lang="en-US" sz="2800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617 - Year </a:t>
            </a:r>
            <a:r>
              <a:rPr lang="en-US" sz="28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One</a:t>
            </a:r>
          </a:p>
          <a:p>
            <a:pPr marL="0" indent="0">
              <a:buNone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9 communities selected for monitoring programs</a:t>
            </a:r>
          </a:p>
          <a:p>
            <a:pPr lvl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efforts led by Air Districts</a:t>
            </a:r>
          </a:p>
          <a:p>
            <a:endParaRPr lang="en-US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23 projects with monitoring selected for Community Air Grants  </a:t>
            </a:r>
          </a:p>
          <a:p>
            <a:pPr lvl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efforts led by Community Based Organizations</a:t>
            </a:r>
          </a:p>
          <a:p>
            <a:pPr marL="0" indent="0">
              <a:buNone/>
            </a:pPr>
            <a:endParaRPr lang="en-US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Challenges</a:t>
            </a:r>
            <a:endParaRPr lang="en-US" sz="2400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Various monitoring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 of regulatory-grade equipment and low-cost sensors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8" y="2164050"/>
            <a:ext cx="3128791" cy="3657513"/>
          </a:xfrm>
          <a:prstGeom prst="rect">
            <a:avLst/>
          </a:prstGeom>
          <a:ln w="158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04" y="1527212"/>
            <a:ext cx="2939408" cy="3542759"/>
          </a:xfrm>
          <a:prstGeom prst="rect">
            <a:avLst/>
          </a:prstGeom>
          <a:ln w="158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 flipH="1">
            <a:off x="3279556" y="5122794"/>
            <a:ext cx="2723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Sans" panose="020B0602030504020204" pitchFamily="34" charset="0"/>
              </a:rPr>
              <a:t>Selected Communities (2018)</a:t>
            </a:r>
            <a:endParaRPr lang="en-US" sz="1400" dirty="0">
              <a:latin typeface="Lucida Sans" panose="020B0602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204" y="5896208"/>
            <a:ext cx="3004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Sans" panose="020B0602030504020204" pitchFamily="34" charset="0"/>
              </a:rPr>
              <a:t>Air Grant Awardees (2018-2019)</a:t>
            </a:r>
            <a:endParaRPr lang="en-US" sz="1400" dirty="0">
              <a:latin typeface="Lucida Sans" panose="020B0602030504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47" y="264542"/>
            <a:ext cx="8761413" cy="706964"/>
          </a:xfrm>
        </p:spPr>
        <p:txBody>
          <a:bodyPr/>
          <a:lstStyle/>
          <a:p>
            <a:pPr algn="ctr"/>
            <a:r>
              <a:rPr lang="en-US" sz="4400" dirty="0" smtClean="0"/>
              <a:t>Existing Data Portals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918" y="1480121"/>
            <a:ext cx="4705252" cy="2177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23144" y="3878769"/>
            <a:ext cx="4665688" cy="2606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128586" y="1394658"/>
            <a:ext cx="4226768" cy="2300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885990" y="3957790"/>
            <a:ext cx="4683968" cy="2545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72814" y="3228392"/>
            <a:ext cx="102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IVAN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9346028" y="6099500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Arvin Air Quality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42778" y="3356304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Air Watch Bay 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6634" y="6058678"/>
            <a:ext cx="24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San </a:t>
            </a:r>
            <a:r>
              <a:rPr lang="en-US" b="1" dirty="0" err="1" smtClean="0"/>
              <a:t>Ysidro</a:t>
            </a:r>
            <a:r>
              <a:rPr lang="en-US" b="1" dirty="0" smtClean="0"/>
              <a:t> </a:t>
            </a:r>
            <a:r>
              <a:rPr lang="en-US" b="1" dirty="0" smtClean="0"/>
              <a:t>Air Study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rot="19535377">
            <a:off x="592039" y="1185562"/>
            <a:ext cx="303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37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63" y="273873"/>
            <a:ext cx="8761413" cy="706964"/>
          </a:xfrm>
        </p:spPr>
        <p:txBody>
          <a:bodyPr/>
          <a:lstStyle/>
          <a:p>
            <a:pPr algn="ctr"/>
            <a:r>
              <a:rPr lang="en-US" sz="4400" dirty="0" err="1" smtClean="0"/>
              <a:t>AQview</a:t>
            </a:r>
            <a:r>
              <a:rPr lang="en-US" sz="4400" dirty="0" smtClean="0"/>
              <a:t> 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82" y="1950100"/>
            <a:ext cx="6799223" cy="337993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Track </a:t>
            </a: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emission reduction progress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awareness of exposure and potential health effects from exposure 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Improve access to air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quality data 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Improve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overall </a:t>
            </a: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transparency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098527-2A18-43BC-99D6-5FB721C89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998393"/>
              </p:ext>
            </p:extLst>
          </p:nvPr>
        </p:nvGraphicFramePr>
        <p:xfrm>
          <a:off x="7238082" y="1724089"/>
          <a:ext cx="4599901" cy="415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00" y="216563"/>
            <a:ext cx="9520392" cy="706964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State </a:t>
            </a:r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View (</a:t>
            </a:r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Draft)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0402"/>
          <a:stretch/>
        </p:blipFill>
        <p:spPr>
          <a:xfrm>
            <a:off x="1993387" y="1308196"/>
            <a:ext cx="8287426" cy="52222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52" y="161106"/>
            <a:ext cx="10037591" cy="706964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Community </a:t>
            </a:r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View (</a:t>
            </a:r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Draft)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5338" y="1296380"/>
            <a:ext cx="7208015" cy="5128352"/>
            <a:chOff x="2471776" y="1417639"/>
            <a:chExt cx="7886700" cy="54167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71776" y="1417639"/>
              <a:ext cx="7886700" cy="5416769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263759" y="2714350"/>
              <a:ext cx="2574929" cy="3871779"/>
              <a:chOff x="5263759" y="2714350"/>
              <a:chExt cx="2574929" cy="3871779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9FC48E37-495B-47C8-9109-2E3D9A65253E}"/>
                  </a:ext>
                </a:extLst>
              </p:cNvPr>
              <p:cNvSpPr/>
              <p:nvPr/>
            </p:nvSpPr>
            <p:spPr>
              <a:xfrm>
                <a:off x="5895917" y="3019796"/>
                <a:ext cx="144419" cy="138760"/>
              </a:xfrm>
              <a:prstGeom prst="triangle">
                <a:avLst/>
              </a:prstGeom>
              <a:solidFill>
                <a:srgbClr val="FFFF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0D6396-4A1A-42D8-80B2-29F8F6A8EC03}"/>
                  </a:ext>
                </a:extLst>
              </p:cNvPr>
              <p:cNvSpPr/>
              <p:nvPr/>
            </p:nvSpPr>
            <p:spPr>
              <a:xfrm>
                <a:off x="7709471" y="6199573"/>
                <a:ext cx="129217" cy="131051"/>
              </a:xfrm>
              <a:prstGeom prst="rect">
                <a:avLst/>
              </a:prstGeom>
              <a:solidFill>
                <a:srgbClr val="F0934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263759" y="2714350"/>
                <a:ext cx="2140431" cy="3763739"/>
                <a:chOff x="5263759" y="2714350"/>
                <a:chExt cx="2140431" cy="3763739"/>
              </a:xfrm>
            </p:grpSpPr>
            <p:sp>
              <p:nvSpPr>
                <p:cNvPr id="21" name="Flowchart: Decision 20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6576748" y="3186139"/>
                  <a:ext cx="155448" cy="155448"/>
                </a:xfrm>
                <a:prstGeom prst="flowChartDecision">
                  <a:avLst/>
                </a:prstGeom>
                <a:solidFill>
                  <a:srgbClr val="F0934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2" name="Flowchart: Decision 21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5263759" y="3881570"/>
                  <a:ext cx="155448" cy="155448"/>
                </a:xfrm>
                <a:prstGeom prst="flowChartDecision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3" name="Flowchart: Decision 22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6316806" y="4643404"/>
                  <a:ext cx="155448" cy="155448"/>
                </a:xfrm>
                <a:prstGeom prst="flowChartDecision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4" name="Flowchart: Decision 23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6858440" y="3119819"/>
                  <a:ext cx="155448" cy="155448"/>
                </a:xfrm>
                <a:prstGeom prst="flowChartDecision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5" name="Flowchart: Decision 24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6019883" y="3595833"/>
                  <a:ext cx="155448" cy="155448"/>
                </a:xfrm>
                <a:prstGeom prst="flowChartDecision">
                  <a:avLst/>
                </a:prstGeom>
                <a:solidFill>
                  <a:srgbClr val="FFFF1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6" name="Flowchart: Decision 25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5583214" y="2714350"/>
                  <a:ext cx="155448" cy="155448"/>
                </a:xfrm>
                <a:prstGeom prst="flowChartDecision">
                  <a:avLst/>
                </a:prstGeom>
                <a:solidFill>
                  <a:srgbClr val="F0934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7" name="Flowchart: Decision 26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7056067" y="4533811"/>
                  <a:ext cx="155448" cy="155448"/>
                </a:xfrm>
                <a:prstGeom prst="flowChartDecision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8" name="Flowchart: Decision 27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5828376" y="4103499"/>
                  <a:ext cx="155448" cy="155448"/>
                </a:xfrm>
                <a:prstGeom prst="flowChartDecision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9" name="Flowchart: Decision 28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6065489" y="3418978"/>
                  <a:ext cx="155448" cy="155448"/>
                </a:xfrm>
                <a:prstGeom prst="flowChartDecision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30" name="Flowchart: Decision 29">
                  <a:extLst>
                    <a:ext uri="{FF2B5EF4-FFF2-40B4-BE49-F238E27FC236}">
                      <a16:creationId xmlns:a16="http://schemas.microsoft.com/office/drawing/2014/main" id="{2E0D6396-4A1A-42D8-80B2-29F8F6A8EC03}"/>
                    </a:ext>
                  </a:extLst>
                </p:cNvPr>
                <p:cNvSpPr/>
                <p:nvPr/>
              </p:nvSpPr>
              <p:spPr>
                <a:xfrm>
                  <a:off x="7248742" y="6322641"/>
                  <a:ext cx="155448" cy="155448"/>
                </a:xfrm>
                <a:prstGeom prst="flowChartDecision">
                  <a:avLst/>
                </a:prstGeom>
                <a:solidFill>
                  <a:srgbClr val="F0934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368911" y="3267083"/>
                <a:ext cx="1982170" cy="3319046"/>
                <a:chOff x="5368911" y="3267083"/>
                <a:chExt cx="1982170" cy="3319046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6893796" y="6439825"/>
                  <a:ext cx="146304" cy="146304"/>
                </a:xfrm>
                <a:prstGeom prst="ellipse">
                  <a:avLst/>
                </a:prstGeom>
                <a:solidFill>
                  <a:srgbClr val="FFFF1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6487243" y="3499921"/>
                  <a:ext cx="146304" cy="146304"/>
                </a:xfrm>
                <a:prstGeom prst="ellipse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7204777" y="5904968"/>
                  <a:ext cx="146304" cy="146304"/>
                </a:xfrm>
                <a:prstGeom prst="ellipse">
                  <a:avLst/>
                </a:prstGeom>
                <a:solidFill>
                  <a:srgbClr val="FFFF1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5368911" y="3267083"/>
                  <a:ext cx="146304" cy="146304"/>
                </a:xfrm>
                <a:prstGeom prst="ellipse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6893796" y="3388494"/>
                  <a:ext cx="146304" cy="146304"/>
                </a:xfrm>
                <a:prstGeom prst="ellipse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6587280" y="4145312"/>
                  <a:ext cx="146304" cy="146304"/>
                </a:xfrm>
                <a:prstGeom prst="ellipse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642A2FE-A328-4A66-80BC-F0E1A60497D9}"/>
                    </a:ext>
                  </a:extLst>
                </p:cNvPr>
                <p:cNvSpPr/>
                <p:nvPr/>
              </p:nvSpPr>
              <p:spPr>
                <a:xfrm>
                  <a:off x="7018700" y="5172481"/>
                  <a:ext cx="146304" cy="146304"/>
                </a:xfrm>
                <a:prstGeom prst="ellipse">
                  <a:avLst/>
                </a:prstGeom>
                <a:solidFill>
                  <a:srgbClr val="5EC25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Lucida Sans Unicode" panose="020B0602030504020204" pitchFamily="34" charset="0"/>
                    <a:cs typeface="Lucida Sans Unicode" panose="020B0602030504020204" pitchFamily="34" charset="0"/>
                  </a:endParaRPr>
                </a:p>
              </p:txBody>
            </p: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4573" t="1458" r="3620" b="4135"/>
            <a:stretch/>
          </p:blipFill>
          <p:spPr>
            <a:xfrm>
              <a:off x="2849231" y="4435372"/>
              <a:ext cx="1276710" cy="1483744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270" y="217889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Time </a:t>
            </a:r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Series (</a:t>
            </a:r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Draft)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05" y="1716832"/>
            <a:ext cx="10179614" cy="45146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955" y="273872"/>
            <a:ext cx="8761413" cy="706964"/>
          </a:xfrm>
        </p:spPr>
        <p:txBody>
          <a:bodyPr/>
          <a:lstStyle/>
          <a:p>
            <a:pPr algn="ctr"/>
            <a:r>
              <a:rPr lang="en-US" sz="4400" dirty="0" smtClean="0"/>
              <a:t>Contact the Team</a:t>
            </a:r>
            <a:endParaRPr lang="en-US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852531" y="1440590"/>
            <a:ext cx="4460239" cy="49763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AQview </a:t>
            </a:r>
            <a:r>
              <a:rPr lang="en-US" sz="2000" b="1" dirty="0" smtClean="0">
                <a:latin typeface="Century Gothic" panose="020B0502020202020204" pitchFamily="34" charset="0"/>
              </a:rPr>
              <a:t>Team</a:t>
            </a:r>
          </a:p>
          <a:p>
            <a:pPr marL="0" indent="0">
              <a:buFont typeface="Wingdings 3" charset="2"/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aqview@arb.ca.gov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Mena Shah (Supervisor)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Taylor </a:t>
            </a:r>
            <a:r>
              <a:rPr lang="en-US" sz="2000" dirty="0" smtClean="0">
                <a:latin typeface="Century Gothic" panose="020B0502020202020204" pitchFamily="34" charset="0"/>
              </a:rPr>
              <a:t>Helgestad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Emily Gorrie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Annie Flores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entury Gothic" panose="020B0502020202020204" pitchFamily="34" charset="0"/>
              </a:rPr>
              <a:t>Rai Hann</a:t>
            </a:r>
          </a:p>
          <a:p>
            <a:pPr marL="0" indent="0">
              <a:buFont typeface="Wingdings 3" charset="2"/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BMO 4. Dönem Çalışma Programı - TMMOB Bilgisayar Mühendisleri Odas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" y="1997477"/>
            <a:ext cx="6724345" cy="35977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15" y="5033443"/>
            <a:ext cx="20604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1109</TotalTime>
  <Words>201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Lucida Sans</vt:lpstr>
      <vt:lpstr>Lucida Sans Unicode</vt:lpstr>
      <vt:lpstr>Wingdings</vt:lpstr>
      <vt:lpstr>Wingdings 3</vt:lpstr>
      <vt:lpstr>Ion Boardroom</vt:lpstr>
      <vt:lpstr>AQview Community Air Quality Viewer</vt:lpstr>
      <vt:lpstr>Assembly Bill 617 (AB 617)</vt:lpstr>
      <vt:lpstr>Community Air Monitoring </vt:lpstr>
      <vt:lpstr>Existing Data Portals</vt:lpstr>
      <vt:lpstr>AQview Goals</vt:lpstr>
      <vt:lpstr>State View (Draft)</vt:lpstr>
      <vt:lpstr>Community View (Draft)</vt:lpstr>
      <vt:lpstr>Time Series (Draft)</vt:lpstr>
      <vt:lpstr>Contact the Team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AQview: Community Air Quality Viewer</dc:title>
  <dc:creator>Flores, Annemarie@ARB</dc:creator>
  <cp:lastModifiedBy>Gorrie, Emily@ARB</cp:lastModifiedBy>
  <cp:revision>23</cp:revision>
  <dcterms:created xsi:type="dcterms:W3CDTF">2019-06-13T20:49:22Z</dcterms:created>
  <dcterms:modified xsi:type="dcterms:W3CDTF">2019-06-14T22:26:17Z</dcterms:modified>
</cp:coreProperties>
</file>