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58" r:id="rId7"/>
    <p:sldId id="259" r:id="rId8"/>
    <p:sldId id="271" r:id="rId9"/>
    <p:sldId id="261" r:id="rId10"/>
    <p:sldId id="264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5F6062"/>
    <a:srgbClr val="46A9E0"/>
    <a:srgbClr val="2A8A75"/>
    <a:srgbClr val="E8A433"/>
    <a:srgbClr val="313231"/>
    <a:srgbClr val="226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3" autoAdjust="0"/>
    <p:restoredTop sz="86997"/>
  </p:normalViewPr>
  <p:slideViewPr>
    <p:cSldViewPr snapToGrid="0" snapToObjects="1">
      <p:cViewPr varScale="1">
        <p:scale>
          <a:sx n="118" d="100"/>
          <a:sy n="118" d="100"/>
        </p:scale>
        <p:origin x="29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9FD2-536F-EA41-8172-C846253A4E90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1DAB3-4E55-1E44-A089-DA56EFF5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4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35E42-1A66-664F-A32E-EAC393A73A23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20D10-7B71-034E-B445-D78E7E4E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7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0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1009"/>
            <a:ext cx="7772400" cy="9148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2989"/>
            <a:ext cx="6400800" cy="739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CARB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31" y="577241"/>
            <a:ext cx="2526412" cy="189237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D1EA05-A3C6-1D4B-B847-5C78D7010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1AA648-4CD0-8C4F-B544-EF4E68576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6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9A9557-A3B2-6147-A1EA-F215FD931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3E3E85-885C-CA40-8E89-557F7883E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0D4972-0B03-424B-B57E-629FD240C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162DB5-B7D8-1A40-8D6A-B11D556FE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F4B96-DE8A-4046-9422-2803B6F53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573026-89AD-3349-8888-0CDA1E33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7263"/>
            <a:ext cx="1230468" cy="2738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170F42-F511-4346-B5D5-82B382958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9A88C2-5B96-F64D-8806-84E92D549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8856" y="4767264"/>
            <a:ext cx="9179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FFAF-7750-2A45-8E5A-F5D0284B6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41556"/>
            <a:ext cx="7772400" cy="914820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 Attribution</a:t>
            </a:r>
            <a:br>
              <a:rPr lang="en-US" dirty="0"/>
            </a:br>
            <a:r>
              <a:rPr lang="en-US" sz="2200" dirty="0"/>
              <a:t>AB 617 Community Air Protection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426EC-3A04-4147-B12D-3D25CD95B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60005"/>
            <a:ext cx="6400800" cy="739125"/>
          </a:xfrm>
        </p:spPr>
        <p:txBody>
          <a:bodyPr/>
          <a:lstStyle/>
          <a:p>
            <a:r>
              <a:rPr lang="en-US" sz="2400" dirty="0"/>
              <a:t>December 17,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04B8A-991B-B846-8A2A-6F1EFAF83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AF88E988-FB04-AB4E-BE5A-59F242AF7F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1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ent-Up Arrow 28">
            <a:extLst>
              <a:ext uri="{FF2B5EF4-FFF2-40B4-BE49-F238E27FC236}">
                <a16:creationId xmlns:a16="http://schemas.microsoft.com/office/drawing/2014/main" id="{7D8603B6-F183-3642-8E2B-A98A3BA681BB}"/>
              </a:ext>
            </a:extLst>
          </p:cNvPr>
          <p:cNvSpPr/>
          <p:nvPr/>
        </p:nvSpPr>
        <p:spPr>
          <a:xfrm rot="5400000">
            <a:off x="5155356" y="1726704"/>
            <a:ext cx="1011800" cy="1312955"/>
          </a:xfrm>
          <a:prstGeom prst="bent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>
            <a:extLst>
              <a:ext uri="{FF2B5EF4-FFF2-40B4-BE49-F238E27FC236}">
                <a16:creationId xmlns:a16="http://schemas.microsoft.com/office/drawing/2014/main" id="{541B51BC-1994-5548-90EA-A9709BA0B098}"/>
              </a:ext>
            </a:extLst>
          </p:cNvPr>
          <p:cNvSpPr/>
          <p:nvPr/>
        </p:nvSpPr>
        <p:spPr>
          <a:xfrm flipV="1">
            <a:off x="7143255" y="2595330"/>
            <a:ext cx="757488" cy="1541330"/>
          </a:xfrm>
          <a:prstGeom prst="bentUpArrow">
            <a:avLst>
              <a:gd name="adj1" fmla="val 25000"/>
              <a:gd name="adj2" fmla="val 22380"/>
              <a:gd name="adj3" fmla="val 25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Bent-Up Arrow 21">
            <a:extLst>
              <a:ext uri="{FF2B5EF4-FFF2-40B4-BE49-F238E27FC236}">
                <a16:creationId xmlns:a16="http://schemas.microsoft.com/office/drawing/2014/main" id="{FC4BA9F5-EE57-5442-8405-C4A9E4AD3EB6}"/>
              </a:ext>
            </a:extLst>
          </p:cNvPr>
          <p:cNvSpPr/>
          <p:nvPr/>
        </p:nvSpPr>
        <p:spPr>
          <a:xfrm flipH="1">
            <a:off x="4338465" y="4147929"/>
            <a:ext cx="2445313" cy="682162"/>
          </a:xfrm>
          <a:prstGeom prst="bentUpArrow">
            <a:avLst>
              <a:gd name="adj1" fmla="val 30854"/>
              <a:gd name="adj2" fmla="val 25000"/>
              <a:gd name="adj3" fmla="val 25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Bent-Up Arrow 19">
            <a:extLst>
              <a:ext uri="{FF2B5EF4-FFF2-40B4-BE49-F238E27FC236}">
                <a16:creationId xmlns:a16="http://schemas.microsoft.com/office/drawing/2014/main" id="{55B54F5E-189B-6242-AE15-E864DBF24932}"/>
              </a:ext>
            </a:extLst>
          </p:cNvPr>
          <p:cNvSpPr/>
          <p:nvPr/>
        </p:nvSpPr>
        <p:spPr>
          <a:xfrm rot="16200000" flipV="1">
            <a:off x="5074309" y="1212061"/>
            <a:ext cx="1011800" cy="1506261"/>
          </a:xfrm>
          <a:prstGeom prst="bentUpArrow">
            <a:avLst>
              <a:gd name="adj1" fmla="val 25000"/>
              <a:gd name="adj2" fmla="val 22380"/>
              <a:gd name="adj3" fmla="val 25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8" y="116159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/>
              <a:t>AB 617 Process and Source Attribution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846777" y="4603978"/>
            <a:ext cx="917944" cy="273844"/>
          </a:xfrm>
        </p:spPr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01052" y="1151674"/>
            <a:ext cx="2752852" cy="8789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/>
              <a:t>Implementation Community Emissions Reduction Program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87757" y="1149073"/>
            <a:ext cx="2850400" cy="29875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/>
              <a:t>Analyze existing data in context of community concerns</a:t>
            </a:r>
          </a:p>
          <a:p>
            <a:pPr marL="285750" indent="-285750">
              <a:buFontTx/>
              <a:buChar char="-"/>
            </a:pPr>
            <a:r>
              <a:rPr lang="en-US" dirty="0"/>
              <a:t>Identify data gaps and source attribution needs</a:t>
            </a:r>
          </a:p>
          <a:p>
            <a:pPr marL="285750" indent="-285750">
              <a:buFontTx/>
              <a:buChar char="-"/>
            </a:pPr>
            <a:r>
              <a:rPr lang="en-US" dirty="0"/>
              <a:t>Develop strategies for monitoring and emissions reductions using best available data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BE63E2-5EE7-8C4A-9DD8-074211224F3E}"/>
              </a:ext>
            </a:extLst>
          </p:cNvPr>
          <p:cNvSpPr/>
          <p:nvPr/>
        </p:nvSpPr>
        <p:spPr>
          <a:xfrm>
            <a:off x="262040" y="1146784"/>
            <a:ext cx="2732315" cy="9344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/>
              <a:t>Meet with community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Identify topics/sources of concern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F6A8A-6FAB-F942-9933-B04BC6C085BA}"/>
              </a:ext>
            </a:extLst>
          </p:cNvPr>
          <p:cNvSpPr txBox="1"/>
          <p:nvPr/>
        </p:nvSpPr>
        <p:spPr>
          <a:xfrm>
            <a:off x="888800" y="759587"/>
            <a:ext cx="179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Engagement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5390A-B009-A044-8B77-9B77434D95F8}"/>
              </a:ext>
            </a:extLst>
          </p:cNvPr>
          <p:cNvSpPr txBox="1"/>
          <p:nvPr/>
        </p:nvSpPr>
        <p:spPr>
          <a:xfrm>
            <a:off x="3931999" y="773354"/>
            <a:ext cx="1280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8AF4C-868F-9F43-8A17-54632843739C}"/>
              </a:ext>
            </a:extLst>
          </p:cNvPr>
          <p:cNvSpPr txBox="1"/>
          <p:nvPr/>
        </p:nvSpPr>
        <p:spPr>
          <a:xfrm>
            <a:off x="7179020" y="790365"/>
            <a:ext cx="103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67029-14E4-BB4F-9D90-DA66EF47F71D}"/>
              </a:ext>
            </a:extLst>
          </p:cNvPr>
          <p:cNvSpPr/>
          <p:nvPr/>
        </p:nvSpPr>
        <p:spPr>
          <a:xfrm>
            <a:off x="6301052" y="4150449"/>
            <a:ext cx="2737246" cy="8768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/>
              <a:t>Update strategies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Refine understanding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Track progress</a:t>
            </a:r>
          </a:p>
        </p:txBody>
      </p:sp>
      <p:sp>
        <p:nvSpPr>
          <p:cNvPr id="23" name="Bent-Up Arrow 22">
            <a:extLst>
              <a:ext uri="{FF2B5EF4-FFF2-40B4-BE49-F238E27FC236}">
                <a16:creationId xmlns:a16="http://schemas.microsoft.com/office/drawing/2014/main" id="{87D52170-CB89-A648-B01C-25F0EC85B321}"/>
              </a:ext>
            </a:extLst>
          </p:cNvPr>
          <p:cNvSpPr/>
          <p:nvPr/>
        </p:nvSpPr>
        <p:spPr>
          <a:xfrm rot="5400000">
            <a:off x="2002813" y="1977303"/>
            <a:ext cx="964790" cy="1205097"/>
          </a:xfrm>
          <a:prstGeom prst="bent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065566-CBDF-B047-AFA8-0817C9A4C99C}"/>
              </a:ext>
            </a:extLst>
          </p:cNvPr>
          <p:cNvSpPr/>
          <p:nvPr/>
        </p:nvSpPr>
        <p:spPr>
          <a:xfrm>
            <a:off x="6317734" y="2303286"/>
            <a:ext cx="2752852" cy="6791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/>
              <a:t>Deploy Community Air Monitoring Plan</a:t>
            </a:r>
          </a:p>
        </p:txBody>
      </p:sp>
    </p:spTree>
    <p:extLst>
      <p:ext uri="{BB962C8B-B14F-4D97-AF65-F5344CB8AC3E}">
        <p14:creationId xmlns:p14="http://schemas.microsoft.com/office/powerpoint/2010/main" val="323365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Source Attribution?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75" y="3343872"/>
            <a:ext cx="8229600" cy="3394472"/>
          </a:xfrm>
        </p:spPr>
        <p:txBody>
          <a:bodyPr>
            <a:normAutofit/>
          </a:bodyPr>
          <a:lstStyle/>
          <a:p>
            <a:r>
              <a:rPr lang="en-US" sz="1600" dirty="0"/>
              <a:t>Identification of sources or types of sources contributing to community-scale air pollution</a:t>
            </a:r>
          </a:p>
          <a:p>
            <a:r>
              <a:rPr lang="en-US" sz="1600" dirty="0"/>
              <a:t>Allows us to estimate the relative contribution of each category of emissions sources to the elevated air quality burden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33" y="1086497"/>
            <a:ext cx="4766884" cy="2091910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>
            <a:off x="1391913" y="1973818"/>
            <a:ext cx="626935" cy="59854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Cloud Callout 7"/>
          <p:cNvSpPr/>
          <p:nvPr/>
        </p:nvSpPr>
        <p:spPr>
          <a:xfrm>
            <a:off x="457199" y="1617705"/>
            <a:ext cx="1248183" cy="5858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200" dirty="0"/>
              <a:t>WIND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375" y="1086497"/>
            <a:ext cx="139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Meteorological Measurements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1617" y="1083384"/>
            <a:ext cx="208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Air Quality Measurements</a:t>
            </a:r>
          </a:p>
          <a:p>
            <a:r>
              <a:rPr lang="en-US" sz="1050" dirty="0"/>
              <a:t>PM and its constituents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50" dirty="0"/>
              <a:t>Metals </a:t>
            </a:r>
            <a:r>
              <a:rPr lang="en-US" sz="1000" dirty="0"/>
              <a:t>(Cr, Ni, </a:t>
            </a:r>
            <a:r>
              <a:rPr lang="en-US" sz="1000" dirty="0" err="1"/>
              <a:t>Mn</a:t>
            </a:r>
            <a:r>
              <a:rPr lang="en-US" sz="1000" dirty="0"/>
              <a:t>, Fe)</a:t>
            </a:r>
            <a:endParaRPr lang="en-US" sz="10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50" dirty="0"/>
              <a:t>Ions </a:t>
            </a:r>
            <a:r>
              <a:rPr lang="en-US" sz="1000" dirty="0"/>
              <a:t>(sulfate, nitrate, 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50" dirty="0"/>
              <a:t>Elemental &amp; organic carbon </a:t>
            </a:r>
            <a:r>
              <a:rPr lang="en-US" sz="1000" dirty="0"/>
              <a:t>(EC/OC)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50" dirty="0"/>
              <a:t>Organic compounds </a:t>
            </a:r>
            <a:r>
              <a:rPr lang="en-US" sz="1000" dirty="0"/>
              <a:t>(Benzene, 1,3-Butadiene)</a:t>
            </a:r>
          </a:p>
          <a:p>
            <a:endParaRPr lang="en-US" sz="600" dirty="0"/>
          </a:p>
          <a:p>
            <a:r>
              <a:rPr lang="en-US" sz="1050" dirty="0"/>
              <a:t>Volatile Organic Compounds (VOCs)</a:t>
            </a:r>
          </a:p>
          <a:p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AC523-62E6-B44D-826C-19B58727337B}"/>
              </a:ext>
            </a:extLst>
          </p:cNvPr>
          <p:cNvSpPr txBox="1"/>
          <p:nvPr/>
        </p:nvSpPr>
        <p:spPr>
          <a:xfrm>
            <a:off x="327681" y="2654171"/>
            <a:ext cx="139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Source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486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 and Source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772437"/>
              </p:ext>
            </p:extLst>
          </p:nvPr>
        </p:nvGraphicFramePr>
        <p:xfrm>
          <a:off x="340338" y="1083681"/>
          <a:ext cx="8597922" cy="2661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9205">
                  <a:extLst>
                    <a:ext uri="{9D8B030D-6E8A-4147-A177-3AD203B41FA5}">
                      <a16:colId xmlns:a16="http://schemas.microsoft.com/office/drawing/2014/main" val="2622939338"/>
                    </a:ext>
                  </a:extLst>
                </a:gridCol>
                <a:gridCol w="6078717">
                  <a:extLst>
                    <a:ext uri="{9D8B030D-6E8A-4147-A177-3AD203B41FA5}">
                      <a16:colId xmlns:a16="http://schemas.microsoft.com/office/drawing/2014/main" val="3617742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Source Category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Examples</a:t>
                      </a:r>
                      <a:r>
                        <a:rPr lang="en-US" sz="1800" baseline="0" dirty="0"/>
                        <a:t> of </a:t>
                      </a:r>
                      <a:r>
                        <a:rPr lang="en-US" sz="1800" dirty="0"/>
                        <a:t>Source Type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71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Stationary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Boilers, diesel engines, mineral processing facilities, paint/coating operations, chrome platers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42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Area-wide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Consumer</a:t>
                      </a:r>
                      <a:r>
                        <a:rPr lang="en-US" sz="1800" baseline="0" dirty="0"/>
                        <a:t> products (hairspray, cleaning supplies), c</a:t>
                      </a:r>
                      <a:r>
                        <a:rPr lang="en-US" sz="1800" dirty="0"/>
                        <a:t>ooking, asphalt paving, windblown dust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97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Mobile</a:t>
                      </a:r>
                      <a:r>
                        <a:rPr lang="en-US" sz="1800" baseline="0" dirty="0"/>
                        <a:t> (on-road)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Cars, trucks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44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Mobile</a:t>
                      </a:r>
                      <a:r>
                        <a:rPr lang="en-US" sz="1800" baseline="0" dirty="0"/>
                        <a:t> (off-road)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Locomotives,</a:t>
                      </a:r>
                      <a:r>
                        <a:rPr lang="en-US" sz="1800" baseline="0" dirty="0"/>
                        <a:t> ocean-going vessels, cranes, bulldozers, cargo-handling equipment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27909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65C4922-53D2-4784-8B54-899432081138}"/>
              </a:ext>
            </a:extLst>
          </p:cNvPr>
          <p:cNvGrpSpPr/>
          <p:nvPr/>
        </p:nvGrpSpPr>
        <p:grpSpPr>
          <a:xfrm>
            <a:off x="641110" y="4139478"/>
            <a:ext cx="7861780" cy="627786"/>
            <a:chOff x="741457" y="4888805"/>
            <a:chExt cx="10176201" cy="1129090"/>
          </a:xfrm>
        </p:grpSpPr>
        <p:pic>
          <p:nvPicPr>
            <p:cNvPr id="7" name="Picture 6" descr="A picture containing outdoor&#10;&#10;Description generated with high confidence">
              <a:extLst>
                <a:ext uri="{FF2B5EF4-FFF2-40B4-BE49-F238E27FC236}">
                  <a16:creationId xmlns:a16="http://schemas.microsoft.com/office/drawing/2014/main" id="{2C2B8A98-073C-420B-8C47-8F9AAEB66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57" y="5271247"/>
              <a:ext cx="930821" cy="53267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998CFE-844C-4735-AF19-3821D0662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764" y="5110257"/>
              <a:ext cx="693667" cy="693667"/>
            </a:xfrm>
            <a:prstGeom prst="rect">
              <a:avLst/>
            </a:prstGeom>
          </p:spPr>
        </p:pic>
        <p:pic>
          <p:nvPicPr>
            <p:cNvPr id="9" name="Graphic 36">
              <a:extLst>
                <a:ext uri="{FF2B5EF4-FFF2-40B4-BE49-F238E27FC236}">
                  <a16:creationId xmlns:a16="http://schemas.microsoft.com/office/drawing/2014/main" id="{1FDEE5C2-536F-4CDB-ACB1-423BBA782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02917" y="5022112"/>
              <a:ext cx="862476" cy="862476"/>
            </a:xfrm>
            <a:prstGeom prst="rect">
              <a:avLst/>
            </a:prstGeom>
          </p:spPr>
        </p:pic>
        <p:pic>
          <p:nvPicPr>
            <p:cNvPr id="10" name="Picture 9" descr="A close up of a device&#10;&#10;Description generated with high confidence">
              <a:extLst>
                <a:ext uri="{FF2B5EF4-FFF2-40B4-BE49-F238E27FC236}">
                  <a16:creationId xmlns:a16="http://schemas.microsoft.com/office/drawing/2014/main" id="{CF7FF618-739E-42B7-AB34-4B468F2F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879" y="5022112"/>
              <a:ext cx="963016" cy="9630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72333" y="4888805"/>
              <a:ext cx="1482330" cy="1129090"/>
            </a:xfrm>
            <a:prstGeom prst="rect">
              <a:avLst/>
            </a:prstGeom>
          </p:spPr>
        </p:pic>
        <p:pic>
          <p:nvPicPr>
            <p:cNvPr id="12" name="Picture 11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B1DFC72-3D4D-40CC-923A-345E5A4C5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439" y="4941442"/>
              <a:ext cx="994219" cy="9942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30101" y="5073181"/>
              <a:ext cx="1461486" cy="730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481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Source Attribution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bright="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69" r="2911" b="8837"/>
          <a:stretch/>
        </p:blipFill>
        <p:spPr>
          <a:xfrm>
            <a:off x="1921565" y="903533"/>
            <a:ext cx="4842927" cy="2649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1631" y="3075026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b="1" dirty="0"/>
              <a:t>Source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2838" y="2018952"/>
            <a:ext cx="1178323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Transport</a:t>
            </a:r>
            <a:endParaRPr lang="en-US" sz="1400" b="1" dirty="0"/>
          </a:p>
          <a:p>
            <a:pPr algn="ctr"/>
            <a:endParaRPr lang="en-US" sz="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38785" y="3064658"/>
            <a:ext cx="1730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b="1" dirty="0"/>
              <a:t>Receptor (Monitor)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18852" y="3682563"/>
            <a:ext cx="2819063" cy="1011536"/>
          </a:xfrm>
          <a:prstGeom prst="wedgeRectCallout">
            <a:avLst>
              <a:gd name="adj1" fmla="val 33935"/>
              <a:gd name="adj2" fmla="val -62462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 dirty="0">
                <a:cs typeface="Arial" panose="020B0604020202020204" pitchFamily="34" charset="0"/>
              </a:rPr>
              <a:t>Source-Oriented Approaches</a:t>
            </a:r>
          </a:p>
          <a:p>
            <a:r>
              <a:rPr lang="en-US" sz="1400" dirty="0">
                <a:cs typeface="Arial" panose="020B0604020202020204" pitchFamily="34" charset="0"/>
              </a:rPr>
              <a:t>Relative source contribution</a:t>
            </a:r>
          </a:p>
          <a:p>
            <a:r>
              <a:rPr lang="en-US" sz="1400" dirty="0">
                <a:cs typeface="Arial" panose="020B0604020202020204" pitchFamily="34" charset="0"/>
              </a:rPr>
              <a:t>Air quality modeling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5218530" y="3551934"/>
            <a:ext cx="3185242" cy="1489173"/>
          </a:xfrm>
          <a:prstGeom prst="wedgeRectCallout">
            <a:avLst>
              <a:gd name="adj1" fmla="val -21458"/>
              <a:gd name="adj2" fmla="val -61257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Receptor-Oriented Approaches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Chemical Mass Balance (CMB)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- Requires “fingerprint” of each source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Positive Matrix Factorization (PMF)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- Requires a lot of sampling data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Back-trajectory/Pollution roses</a:t>
            </a:r>
          </a:p>
        </p:txBody>
      </p:sp>
    </p:spTree>
    <p:extLst>
      <p:ext uri="{BB962C8B-B14F-4D97-AF65-F5344CB8AC3E}">
        <p14:creationId xmlns:p14="http://schemas.microsoft.com/office/powerpoint/2010/main" val="218932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 Attribution 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16879"/>
              </p:ext>
            </p:extLst>
          </p:nvPr>
        </p:nvGraphicFramePr>
        <p:xfrm>
          <a:off x="702327" y="1427489"/>
          <a:ext cx="7739345" cy="272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54518">
                  <a:extLst>
                    <a:ext uri="{9D8B030D-6E8A-4147-A177-3AD203B41FA5}">
                      <a16:colId xmlns:a16="http://schemas.microsoft.com/office/drawing/2014/main" val="988498937"/>
                    </a:ext>
                  </a:extLst>
                </a:gridCol>
                <a:gridCol w="2772733">
                  <a:extLst>
                    <a:ext uri="{9D8B030D-6E8A-4147-A177-3AD203B41FA5}">
                      <a16:colId xmlns:a16="http://schemas.microsoft.com/office/drawing/2014/main" val="722546199"/>
                    </a:ext>
                  </a:extLst>
                </a:gridCol>
                <a:gridCol w="3112094">
                  <a:extLst>
                    <a:ext uri="{9D8B030D-6E8A-4147-A177-3AD203B41FA5}">
                      <a16:colId xmlns:a16="http://schemas.microsoft.com/office/drawing/2014/main" val="3499376559"/>
                    </a:ext>
                  </a:extLst>
                </a:gridCol>
              </a:tblGrid>
              <a:tr h="396705">
                <a:tc>
                  <a:txBody>
                    <a:bodyPr/>
                    <a:lstStyle/>
                    <a:p>
                      <a:r>
                        <a:rPr lang="en-US" sz="2000" dirty="0"/>
                        <a:t>Approach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Methodology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</a:t>
                      </a:r>
                      <a:r>
                        <a:rPr lang="en-US" sz="2000" baseline="0" dirty="0"/>
                        <a:t> Requirements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158346"/>
                  </a:ext>
                </a:extLst>
              </a:tr>
              <a:tr h="530822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Source oriented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Relative Source</a:t>
                      </a:r>
                      <a:r>
                        <a:rPr lang="en-US" sz="1600" baseline="0" dirty="0"/>
                        <a:t> Contribution (</a:t>
                      </a:r>
                      <a:r>
                        <a:rPr lang="en-US" sz="1600" dirty="0"/>
                        <a:t>Emissions Inventory Ratios)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Emissions inventories</a:t>
                      </a:r>
                      <a:r>
                        <a:rPr lang="en-US" sz="1600" baseline="0" dirty="0"/>
                        <a:t>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61019"/>
                  </a:ext>
                </a:extLst>
              </a:tr>
              <a:tr h="530822"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Air Quality Dispersion Modeling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Emissions inventories +</a:t>
                      </a:r>
                    </a:p>
                    <a:p>
                      <a:r>
                        <a:rPr lang="en-US" sz="1600" dirty="0"/>
                        <a:t>Wind direction/speed data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200922"/>
                  </a:ext>
                </a:extLst>
              </a:tr>
              <a:tr h="555244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Receptor oriented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Chemical Mass Balance (CMB)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 monitoring data +</a:t>
                      </a:r>
                    </a:p>
                    <a:p>
                      <a:r>
                        <a:rPr lang="en-US" sz="1600" dirty="0"/>
                        <a:t>Source</a:t>
                      </a:r>
                      <a:r>
                        <a:rPr lang="en-US" sz="1600" baseline="0" dirty="0"/>
                        <a:t> profiles</a:t>
                      </a:r>
                      <a:r>
                        <a:rPr lang="en-US" sz="1600" dirty="0"/>
                        <a:t> (“fingerprints”)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16802"/>
                  </a:ext>
                </a:extLst>
              </a:tr>
              <a:tr h="595057"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Positive Matrix Factorization (PMF)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Substantial monitoring data </a:t>
                      </a:r>
                    </a:p>
                    <a:p>
                      <a:r>
                        <a:rPr lang="en-US" sz="1600" dirty="0"/>
                        <a:t>(no profiles needed)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79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Source attribution can identify sources or source types contributing to the air quality burden in a community and inform emissions reduction strategy development. </a:t>
            </a:r>
          </a:p>
          <a:p>
            <a:r>
              <a:rPr lang="en-US" dirty="0"/>
              <a:t>Approaches can be source-oriented (inventory ratios, air quality modeling) or receptor-oriented (CMB &amp; PMF).</a:t>
            </a:r>
          </a:p>
          <a:p>
            <a:r>
              <a:rPr lang="en-US" dirty="0"/>
              <a:t>Monitoring and source attribution processes are iterative, constantly improving with new, more precise data and methodologies.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7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288391E-48B6-410E-92F4-8D003BE81945}"/>
              </a:ext>
            </a:extLst>
          </p:cNvPr>
          <p:cNvSpPr txBox="1">
            <a:spLocks/>
          </p:cNvSpPr>
          <p:nvPr/>
        </p:nvSpPr>
        <p:spPr>
          <a:xfrm>
            <a:off x="816986" y="2194323"/>
            <a:ext cx="7510029" cy="7548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4" name="Picture 3" descr="CARB_logo.eps">
            <a:extLst>
              <a:ext uri="{FF2B5EF4-FFF2-40B4-BE49-F238E27FC236}">
                <a16:creationId xmlns:a16="http://schemas.microsoft.com/office/drawing/2014/main" id="{68D90F14-F86C-411A-9D0D-B11DCEA25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630" y="4057506"/>
            <a:ext cx="1262769" cy="9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1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B colors">
      <a:dk1>
        <a:srgbClr val="4D4D4F"/>
      </a:dk1>
      <a:lt1>
        <a:srgbClr val="FFFFFF"/>
      </a:lt1>
      <a:dk2>
        <a:srgbClr val="4D4D4F"/>
      </a:dk2>
      <a:lt2>
        <a:srgbClr val="1F8BBF"/>
      </a:lt2>
      <a:accent1>
        <a:srgbClr val="36A393"/>
      </a:accent1>
      <a:accent2>
        <a:srgbClr val="FDB727"/>
      </a:accent2>
      <a:accent3>
        <a:srgbClr val="0F597C"/>
      </a:accent3>
      <a:accent4>
        <a:srgbClr val="1F8BBF"/>
      </a:accent4>
      <a:accent5>
        <a:srgbClr val="36A393"/>
      </a:accent5>
      <a:accent6>
        <a:srgbClr val="FDB727"/>
      </a:accent6>
      <a:hlink>
        <a:srgbClr val="36A393"/>
      </a:hlink>
      <a:folHlink>
        <a:srgbClr val="4D4D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B_template_spotlight" id="{0150ACD1-5C34-CB4D-A96A-F12CB4A7934C}" vid="{8621AB70-1D6E-6F4E-8DD1-2E043CA96C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CARB_template_spotlight</Template>
  <TotalTime>2739</TotalTime>
  <Words>412</Words>
  <Application>Microsoft Macintosh PowerPoint</Application>
  <PresentationFormat>On-screen Show (16:9)</PresentationFormat>
  <Paragraphs>88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Source Attribution AB 617 Community Air Protection Program</vt:lpstr>
      <vt:lpstr>AB 617 Process and Source Attribution</vt:lpstr>
      <vt:lpstr>What is Source Attribution?</vt:lpstr>
      <vt:lpstr>Sources and Source Categories</vt:lpstr>
      <vt:lpstr>Types of Source Attribution</vt:lpstr>
      <vt:lpstr>Source Attribution Approaches</vt:lpstr>
      <vt:lpstr>Summary</vt:lpstr>
      <vt:lpstr>PowerPoint Presentation</vt:lpstr>
    </vt:vector>
  </TitlesOfParts>
  <Company>CARB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Attribution AB 617 Community Air Protection Program</dc:title>
  <dc:creator>Misra, Chandan@ARB</dc:creator>
  <cp:lastModifiedBy>Thomas Olson</cp:lastModifiedBy>
  <cp:revision>47</cp:revision>
  <cp:lastPrinted>2018-12-18T00:10:53Z</cp:lastPrinted>
  <dcterms:created xsi:type="dcterms:W3CDTF">2018-12-14T20:41:08Z</dcterms:created>
  <dcterms:modified xsi:type="dcterms:W3CDTF">2018-12-20T19:53:21Z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